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3AC70-4302-40DC-95CD-9C1BE2203FA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415DD-5E04-43CA-8F34-98C80585C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6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BS 2013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BS 2013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18A44-FD14-4B97-8FC6-EE2CDB281D08}" type="datetimeFigureOut">
              <a:rPr lang="en-GB" smtClean="0"/>
              <a:pPr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199971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dirty="0"/>
              <a:t>however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8026" y="148872"/>
            <a:ext cx="894797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but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804248" y="260648"/>
            <a:ext cx="1890839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dirty="0"/>
              <a:t>because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6136" y="510854"/>
            <a:ext cx="834459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dirty="0"/>
              <a:t>yet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512" y="1340768"/>
            <a:ext cx="8496944" cy="10772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GB" sz="3200" dirty="0"/>
              <a:t>Pick the best connective </a:t>
            </a:r>
            <a:r>
              <a:rPr lang="en-GB" sz="3200" dirty="0" smtClean="0"/>
              <a:t>from above for </a:t>
            </a:r>
            <a:r>
              <a:rPr lang="en-GB" sz="3200" dirty="0"/>
              <a:t>each sentence below:</a:t>
            </a:r>
          </a:p>
        </p:txBody>
      </p:sp>
      <p:sp>
        <p:nvSpPr>
          <p:cNvPr id="9" name="Rectangle 8"/>
          <p:cNvSpPr/>
          <p:nvPr/>
        </p:nvSpPr>
        <p:spPr>
          <a:xfrm>
            <a:off x="251520" y="2996952"/>
            <a:ext cx="8892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1. Ben went to the doctor ___________ he was feeling ill.</a:t>
            </a:r>
            <a:endParaRPr lang="en-GB" sz="2800" dirty="0" smtClean="0"/>
          </a:p>
          <a:p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2</a:t>
            </a:r>
            <a:r>
              <a:rPr lang="en-GB" sz="2800" dirty="0"/>
              <a:t>. Sam was happy, ___________ he felt tears fill his eyes.</a:t>
            </a:r>
            <a:endParaRPr lang="en-GB" sz="2800" dirty="0" smtClean="0"/>
          </a:p>
          <a:p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3</a:t>
            </a:r>
            <a:r>
              <a:rPr lang="en-GB" sz="2800" dirty="0"/>
              <a:t>. Jimmy entered the room __________ feeling nervous.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/>
              <a:t>4. His face turned red ___________ he was </a:t>
            </a:r>
            <a:r>
              <a:rPr lang="en-GB" sz="2800" dirty="0" smtClean="0"/>
              <a:t>embarrassed.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555776" y="502815"/>
            <a:ext cx="1716432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despite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79208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Which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sentences below use commas correctly?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980728"/>
            <a:ext cx="849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3200" dirty="0" smtClean="0"/>
              <a:t>He bought fish, chips, mushy, peas and a can of coke.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We collected leaves, twigs, stones, and seeds from the field.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My brother ate cake, an apple, a banana a fish and a packet of pork, </a:t>
            </a:r>
            <a:r>
              <a:rPr lang="en-GB" sz="3200" dirty="0" err="1" smtClean="0"/>
              <a:t>scratchings</a:t>
            </a:r>
            <a:r>
              <a:rPr lang="en-GB" sz="3200" dirty="0" smtClean="0"/>
              <a:t>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In the bag I found, pens, pencils, crayons and a ruler.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My favourite lessons are maths, history and geography.</a:t>
            </a:r>
            <a:endParaRPr lang="en-GB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2" y="6021288"/>
            <a:ext cx="8568952" cy="6480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Can you write your own list sentence that uses colons and semi-colons?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Find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the verbs and the adverbs below.  Make two lists on your whiteboard.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268760"/>
            <a:ext cx="8496944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Casually, Raj strolled into the room and looked slowly around.  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2492896"/>
            <a:ext cx="8496944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Running quickly, Sally escaped from the galloping horse.  She tripped carelessly on a fallen log.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3789040"/>
            <a:ext cx="8496944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Whilst out for a winter jog, </a:t>
            </a:r>
            <a:r>
              <a:rPr lang="en-GB" sz="3200" dirty="0" err="1" smtClean="0"/>
              <a:t>Manjip</a:t>
            </a:r>
            <a:r>
              <a:rPr lang="en-GB" sz="3200" dirty="0" smtClean="0"/>
              <a:t> was very tired.</a:t>
            </a:r>
            <a:endParaRPr lang="en-GB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9512" y="5301208"/>
            <a:ext cx="8568952" cy="6480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Now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write </a:t>
            </a:r>
            <a:r>
              <a:rPr kumimoji="0" lang="en-GB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any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question on your whiteboard.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88640"/>
            <a:ext cx="8568952" cy="136815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Look at the underlined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words in the sentences below.  Replace them with words that have a similar meaning.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772816"/>
            <a:ext cx="851829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3200" dirty="0" smtClean="0"/>
              <a:t>He </a:t>
            </a:r>
            <a:r>
              <a:rPr lang="en-GB" sz="3200" u="sng" dirty="0" smtClean="0"/>
              <a:t>liked</a:t>
            </a:r>
            <a:r>
              <a:rPr lang="en-GB" sz="3200" dirty="0" smtClean="0"/>
              <a:t> eating cake.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Casey had a </a:t>
            </a:r>
            <a:r>
              <a:rPr lang="en-GB" sz="3200" u="sng" dirty="0" smtClean="0"/>
              <a:t>nice</a:t>
            </a:r>
            <a:r>
              <a:rPr lang="en-GB" sz="3200" b="1" dirty="0" smtClean="0"/>
              <a:t> </a:t>
            </a:r>
            <a:r>
              <a:rPr lang="en-GB" sz="3200" dirty="0" smtClean="0"/>
              <a:t>coat to wear.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“Ouch!” </a:t>
            </a:r>
            <a:r>
              <a:rPr lang="en-GB" sz="3200" u="sng" dirty="0" smtClean="0"/>
              <a:t>said</a:t>
            </a:r>
            <a:r>
              <a:rPr lang="en-GB" sz="3200" dirty="0" smtClean="0"/>
              <a:t> Mrs Fox.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Which of these is the </a:t>
            </a:r>
            <a:r>
              <a:rPr lang="en-GB" sz="3200" u="sng" dirty="0" smtClean="0"/>
              <a:t>biggest</a:t>
            </a:r>
            <a:r>
              <a:rPr lang="en-GB" sz="3200" dirty="0" smtClean="0"/>
              <a:t>?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In the dark she felt </a:t>
            </a:r>
            <a:r>
              <a:rPr lang="en-GB" sz="3200" u="sng" dirty="0" smtClean="0"/>
              <a:t>anxious</a:t>
            </a:r>
            <a:r>
              <a:rPr lang="en-GB" sz="3200" dirty="0" smtClean="0"/>
              <a:t>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My favourite book is the one with the </a:t>
            </a:r>
            <a:r>
              <a:rPr lang="en-GB" sz="3200" u="sng" dirty="0" smtClean="0"/>
              <a:t>red</a:t>
            </a:r>
            <a:r>
              <a:rPr lang="en-GB" sz="3200" dirty="0" smtClean="0"/>
              <a:t> cover.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4869160"/>
            <a:ext cx="8568952" cy="136815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Now make a list of alternative words for </a:t>
            </a:r>
            <a:r>
              <a:rPr kumimoji="0" lang="en-GB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said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36815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latin typeface="+mj-lt"/>
                <a:ea typeface="+mj-ea"/>
                <a:cs typeface="+mj-cs"/>
              </a:rPr>
              <a:t>Brackets can be used in each sentence below.  Write down the words that should be included in brackets.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844824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3200" dirty="0" smtClean="0"/>
              <a:t>James my brother likes eating cake.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Hillary the woman who lives down the road enjoys playing rugby.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The bus the one with the yellow bumpers crashed yesterday.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His mother who enjoys snooker knitted me a waistcoat last week.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Elephants especially the big ones leave large footprints.</a:t>
            </a:r>
            <a:endParaRPr lang="en-GB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36815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latin typeface="+mj-lt"/>
                <a:ea typeface="+mj-ea"/>
                <a:cs typeface="+mj-cs"/>
              </a:rPr>
              <a:t>Sort these words into 3 columns:  nouns, verbs and adverbs.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132856"/>
            <a:ext cx="1455655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to run</a:t>
            </a:r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516216" y="2132856"/>
            <a:ext cx="85158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eat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436096" y="3284984"/>
            <a:ext cx="1487523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slowly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2204864"/>
            <a:ext cx="1359767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very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4365104"/>
            <a:ext cx="70884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be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203848" y="5157192"/>
            <a:ext cx="840295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am</a:t>
            </a:r>
            <a:endParaRPr lang="en-GB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987824" y="3284984"/>
            <a:ext cx="1823513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casually</a:t>
            </a:r>
            <a:endParaRPr lang="en-GB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6732240" y="5157192"/>
            <a:ext cx="80887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cat</a:t>
            </a:r>
            <a:endParaRPr lang="en-GB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635896" y="4149080"/>
            <a:ext cx="1112869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cake</a:t>
            </a:r>
            <a:endParaRPr lang="en-GB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3212976"/>
            <a:ext cx="193027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monster</a:t>
            </a:r>
            <a:endParaRPr lang="en-GB" sz="4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79512" y="6021288"/>
            <a:ext cx="8568952" cy="6480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Now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write </a:t>
            </a:r>
            <a:r>
              <a:rPr kumimoji="0" lang="en-GB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any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exclamation on your whiteboard.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36815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Change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all the underlined verbs from the 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past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tense to the 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 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tense.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772816"/>
            <a:ext cx="644093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3200" dirty="0" smtClean="0"/>
              <a:t>I </a:t>
            </a:r>
            <a:r>
              <a:rPr lang="en-GB" sz="3200" u="sng" dirty="0" smtClean="0"/>
              <a:t>ran</a:t>
            </a:r>
            <a:r>
              <a:rPr lang="en-GB" sz="3200" dirty="0" smtClean="0"/>
              <a:t> all the way home.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He </a:t>
            </a:r>
            <a:r>
              <a:rPr lang="en-GB" sz="3200" u="sng" dirty="0" smtClean="0"/>
              <a:t>hides</a:t>
            </a:r>
            <a:r>
              <a:rPr lang="en-GB" sz="3200" dirty="0" smtClean="0"/>
              <a:t> under the table.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I </a:t>
            </a:r>
            <a:r>
              <a:rPr lang="en-GB" sz="3200" u="sng" dirty="0" smtClean="0"/>
              <a:t>waved</a:t>
            </a:r>
            <a:r>
              <a:rPr lang="en-GB" sz="3200" dirty="0" smtClean="0"/>
              <a:t> at the queen and </a:t>
            </a:r>
            <a:r>
              <a:rPr lang="en-GB" sz="3200" u="sng" dirty="0" smtClean="0"/>
              <a:t>shouted</a:t>
            </a:r>
            <a:r>
              <a:rPr lang="en-GB" sz="3200" dirty="0" smtClean="0"/>
              <a:t>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I </a:t>
            </a:r>
            <a:r>
              <a:rPr lang="en-GB" sz="3200" u="sng" dirty="0" smtClean="0"/>
              <a:t>was thinking</a:t>
            </a:r>
            <a:r>
              <a:rPr lang="en-GB" sz="3200" dirty="0" smtClean="0"/>
              <a:t> about my maths.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They </a:t>
            </a:r>
            <a:r>
              <a:rPr lang="en-GB" sz="3200" u="sng" dirty="0" smtClean="0"/>
              <a:t>were running</a:t>
            </a:r>
            <a:r>
              <a:rPr lang="en-GB" sz="3200" dirty="0" smtClean="0"/>
              <a:t> towards the hill.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We </a:t>
            </a:r>
            <a:r>
              <a:rPr lang="en-GB" sz="3200" u="sng" dirty="0" smtClean="0"/>
              <a:t>were making</a:t>
            </a:r>
            <a:r>
              <a:rPr lang="en-GB" sz="3200" b="1" dirty="0"/>
              <a:t> </a:t>
            </a:r>
            <a:r>
              <a:rPr lang="en-GB" sz="3200" dirty="0" smtClean="0"/>
              <a:t>lots of mess.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5013176"/>
            <a:ext cx="8568952" cy="136815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latin typeface="+mj-lt"/>
                <a:ea typeface="+mj-ea"/>
                <a:cs typeface="+mj-cs"/>
              </a:rPr>
              <a:t>Now write a sentence in the past tense and then rewrite it in the present tense.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79512" y="188640"/>
            <a:ext cx="8568952" cy="136815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latin typeface="+mj-lt"/>
                <a:ea typeface="+mj-ea"/>
                <a:cs typeface="+mj-cs"/>
              </a:rPr>
              <a:t>Find the </a:t>
            </a:r>
            <a:r>
              <a:rPr lang="en-GB" sz="32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adjectives</a:t>
            </a:r>
            <a:r>
              <a:rPr lang="en-GB" sz="3200" dirty="0" smtClean="0">
                <a:latin typeface="+mj-lt"/>
                <a:ea typeface="+mj-ea"/>
                <a:cs typeface="+mj-cs"/>
              </a:rPr>
              <a:t> and </a:t>
            </a:r>
            <a:r>
              <a:rPr lang="en-GB" sz="32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nouns</a:t>
            </a:r>
            <a:r>
              <a:rPr lang="en-GB" sz="3200" dirty="0" smtClean="0">
                <a:latin typeface="+mj-lt"/>
                <a:ea typeface="+mj-ea"/>
                <a:cs typeface="+mj-cs"/>
              </a:rPr>
              <a:t> in the sentences below.  Make two lists.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772816"/>
            <a:ext cx="849694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The old man often makes delicious pies.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2564904"/>
            <a:ext cx="849694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Noisy children enjoy playing in the outdoor den.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3356992"/>
            <a:ext cx="849694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Please could I have a large fish and small portion of chips?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4581128"/>
            <a:ext cx="8496944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happened to that enormous building?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5301208"/>
            <a:ext cx="8496944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Where can I find a nice restaurant that serves healthy food?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86409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latin typeface="+mj-lt"/>
                <a:ea typeface="+mj-ea"/>
                <a:cs typeface="+mj-cs"/>
              </a:rPr>
              <a:t>Find the </a:t>
            </a:r>
            <a:r>
              <a:rPr lang="en-GB" sz="32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connectives</a:t>
            </a:r>
            <a:r>
              <a:rPr lang="en-GB" sz="3200" dirty="0" smtClean="0">
                <a:latin typeface="+mj-lt"/>
                <a:ea typeface="+mj-ea"/>
                <a:cs typeface="+mj-cs"/>
              </a:rPr>
              <a:t> in the sentences below.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268760"/>
            <a:ext cx="849694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It was raining whilst he ate his pie.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8496944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Sunny weather always makes people smile and laugh.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3212976"/>
            <a:ext cx="849694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Although it was windy, he still wore his hat.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4005064"/>
            <a:ext cx="8496944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Walking quickly, the elderly lady grasped her hat as she thought it would blow off.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5229200"/>
            <a:ext cx="8496944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It is sunny today.  However, my teacher says we must stay inside.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86409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Copy and complete the table of irregular plurals.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 smtClean="0">
                <a:latin typeface="+mj-lt"/>
                <a:ea typeface="+mj-ea"/>
                <a:cs typeface="+mj-cs"/>
              </a:rPr>
              <a:t>(the first one has been done for you)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03648" y="1124744"/>
          <a:ext cx="60960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One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Many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table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tables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windows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fish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sheep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children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woman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goose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tooth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men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women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323528" y="6165304"/>
            <a:ext cx="8568952" cy="69269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Can you think of any other </a:t>
            </a:r>
            <a:r>
              <a:rPr lang="en-GB" sz="3200" dirty="0" smtClean="0">
                <a:latin typeface="+mj-lt"/>
                <a:ea typeface="+mj-ea"/>
                <a:cs typeface="+mj-cs"/>
              </a:rPr>
              <a:t>irregular 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plurals</a:t>
            </a:r>
            <a:r>
              <a:rPr lang="en-GB" sz="3200" dirty="0">
                <a:latin typeface="+mj-lt"/>
                <a:ea typeface="+mj-ea"/>
                <a:cs typeface="+mj-cs"/>
              </a:rPr>
              <a:t>?</a:t>
            </a:r>
            <a:endParaRPr lang="en-GB" sz="3200" noProof="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Which of these sentences should be written as two separate sentences?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268760"/>
            <a:ext cx="849694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 am a boy and my sister is a girl.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988840"/>
            <a:ext cx="849694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Raj is a beautiful boy he likes cake.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2708920"/>
            <a:ext cx="849694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 eat cake while I watch TV.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3429000"/>
            <a:ext cx="849694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Whenever we go to the shops I see my granny.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4149080"/>
            <a:ext cx="849694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It was raining last week I had to wear a coat.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4869160"/>
            <a:ext cx="8496944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Can you get a towel for me please I am soaking wet.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Pick the correct word or words from the options for each sentence below: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836895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400" dirty="0" smtClean="0"/>
              <a:t>The window was </a:t>
            </a:r>
            <a:r>
              <a:rPr lang="en-GB" sz="2400" dirty="0" smtClean="0">
                <a:solidFill>
                  <a:srgbClr val="FF0000"/>
                </a:solidFill>
              </a:rPr>
              <a:t>broke / broken / </a:t>
            </a:r>
            <a:r>
              <a:rPr lang="en-GB" sz="2400" dirty="0" err="1" smtClean="0">
                <a:solidFill>
                  <a:srgbClr val="FF0000"/>
                </a:solidFill>
              </a:rPr>
              <a:t>broked</a:t>
            </a:r>
            <a:r>
              <a:rPr lang="en-GB" sz="2400" dirty="0" smtClean="0">
                <a:solidFill>
                  <a:srgbClr val="FF0000"/>
                </a:solidFill>
              </a:rPr>
              <a:t> / </a:t>
            </a:r>
            <a:r>
              <a:rPr lang="en-GB" sz="2400" dirty="0" err="1" smtClean="0">
                <a:solidFill>
                  <a:srgbClr val="FF0000"/>
                </a:solidFill>
              </a:rPr>
              <a:t>breaked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/>
              <a:t>by the ball.</a:t>
            </a:r>
          </a:p>
          <a:p>
            <a:pPr marL="342900" indent="-342900">
              <a:buAutoNum type="arabicPeriod"/>
            </a:pPr>
            <a:endParaRPr lang="en-GB" sz="2400" dirty="0"/>
          </a:p>
          <a:p>
            <a:pPr marL="342900" indent="-342900">
              <a:buAutoNum type="arabicPeriod"/>
            </a:pPr>
            <a:r>
              <a:rPr lang="en-GB" sz="2400" dirty="0" smtClean="0"/>
              <a:t>Mandy </a:t>
            </a:r>
            <a:r>
              <a:rPr lang="en-GB" sz="2400" dirty="0" smtClean="0">
                <a:solidFill>
                  <a:srgbClr val="FF0000"/>
                </a:solidFill>
              </a:rPr>
              <a:t>writ / wrote / </a:t>
            </a:r>
            <a:r>
              <a:rPr lang="en-GB" sz="2400" dirty="0" err="1" smtClean="0">
                <a:solidFill>
                  <a:srgbClr val="FF0000"/>
                </a:solidFill>
              </a:rPr>
              <a:t>witten</a:t>
            </a:r>
            <a:r>
              <a:rPr lang="en-GB" sz="2400" dirty="0" smtClean="0">
                <a:solidFill>
                  <a:srgbClr val="FF0000"/>
                </a:solidFill>
              </a:rPr>
              <a:t> / has wrote  </a:t>
            </a:r>
            <a:r>
              <a:rPr lang="en-GB" sz="2400" dirty="0" smtClean="0"/>
              <a:t>a letter.</a:t>
            </a:r>
          </a:p>
          <a:p>
            <a:pPr marL="342900" indent="-342900">
              <a:buAutoNum type="arabicPeriod"/>
            </a:pPr>
            <a:endParaRPr lang="en-GB" sz="2400" dirty="0"/>
          </a:p>
          <a:p>
            <a:pPr marL="342900" indent="-342900">
              <a:buAutoNum type="arabicPeriod"/>
            </a:pPr>
            <a:r>
              <a:rPr lang="en-GB" sz="2400" dirty="0" err="1" smtClean="0"/>
              <a:t>Benjie</a:t>
            </a:r>
            <a:r>
              <a:rPr lang="en-GB" sz="2400" dirty="0" smtClean="0"/>
              <a:t> has </a:t>
            </a:r>
            <a:r>
              <a:rPr lang="en-GB" sz="2400" dirty="0" smtClean="0">
                <a:solidFill>
                  <a:srgbClr val="FF0000"/>
                </a:solidFill>
              </a:rPr>
              <a:t>eaten / </a:t>
            </a:r>
            <a:r>
              <a:rPr lang="en-GB" sz="2400" dirty="0" err="1" smtClean="0">
                <a:solidFill>
                  <a:srgbClr val="FF0000"/>
                </a:solidFill>
              </a:rPr>
              <a:t>eated</a:t>
            </a:r>
            <a:r>
              <a:rPr lang="en-GB" sz="2400" dirty="0" smtClean="0">
                <a:solidFill>
                  <a:srgbClr val="FF0000"/>
                </a:solidFill>
              </a:rPr>
              <a:t> / ate / eaten </a:t>
            </a:r>
            <a:r>
              <a:rPr lang="en-GB" sz="2400" dirty="0" smtClean="0"/>
              <a:t>a large cucumber.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3717032"/>
            <a:ext cx="8229600" cy="72008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 smtClean="0">
                <a:latin typeface="+mj-lt"/>
                <a:ea typeface="+mj-ea"/>
                <a:cs typeface="+mj-cs"/>
              </a:rPr>
              <a:t>Use </a:t>
            </a:r>
            <a:r>
              <a:rPr lang="en-GB" sz="4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GB" sz="4400" dirty="0" smtClean="0">
                <a:latin typeface="+mj-lt"/>
                <a:ea typeface="+mj-ea"/>
                <a:cs typeface="+mj-cs"/>
              </a:rPr>
              <a:t> or </a:t>
            </a:r>
            <a:r>
              <a:rPr lang="en-GB" sz="4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me</a:t>
            </a:r>
            <a:r>
              <a:rPr lang="en-GB" sz="4400" dirty="0" smtClean="0">
                <a:latin typeface="+mj-lt"/>
                <a:ea typeface="+mj-ea"/>
                <a:cs typeface="+mj-cs"/>
              </a:rPr>
              <a:t> for each sentence below: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642009"/>
            <a:ext cx="75193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400" dirty="0" smtClean="0"/>
              <a:t>  I wanted Dad to watch ________ in the football match.</a:t>
            </a:r>
          </a:p>
          <a:p>
            <a:pPr marL="457200" indent="-457200">
              <a:buAutoNum type="arabicPeriod" startAt="2"/>
            </a:pPr>
            <a:r>
              <a:rPr lang="en-GB" sz="2400" dirty="0" smtClean="0"/>
              <a:t>He walked to school with Danny and ____ .</a:t>
            </a:r>
          </a:p>
          <a:p>
            <a:pPr marL="457200" indent="-457200">
              <a:buAutoNum type="arabicPeriod" startAt="2"/>
            </a:pPr>
            <a:r>
              <a:rPr lang="en-GB" sz="2400" dirty="0" smtClean="0"/>
              <a:t>My teacher told Terry and ____ to collect the books.</a:t>
            </a:r>
          </a:p>
          <a:p>
            <a:pPr marL="457200" indent="-457200">
              <a:buAutoNum type="arabicPeriod" startAt="2"/>
            </a:pPr>
            <a:r>
              <a:rPr lang="en-GB" sz="2400" dirty="0" smtClean="0"/>
              <a:t>Eddie came to school with Jim and _____ .</a:t>
            </a:r>
          </a:p>
          <a:p>
            <a:pPr marL="457200" indent="-457200">
              <a:buAutoNum type="arabicPeriod" startAt="2"/>
            </a:pPr>
            <a:r>
              <a:rPr lang="en-GB" sz="2400" dirty="0" smtClean="0"/>
              <a:t>Ben and ____ are going to the cinema tomorrow.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Sort these nouns into </a:t>
            </a:r>
            <a:r>
              <a:rPr lang="en-GB" sz="320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common nouns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, </a:t>
            </a:r>
            <a:r>
              <a:rPr lang="en-GB" sz="320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proper nouns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, </a:t>
            </a:r>
            <a:r>
              <a:rPr lang="en-GB" sz="320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abstract nouns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 and </a:t>
            </a:r>
            <a:r>
              <a:rPr lang="en-GB" sz="320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pronouns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484784"/>
            <a:ext cx="2692788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plymouth</a:t>
            </a:r>
            <a:endParaRPr lang="en-GB" sz="3200" dirty="0" smtClean="0"/>
          </a:p>
          <a:p>
            <a:r>
              <a:rPr lang="en-GB" sz="3200" dirty="0" smtClean="0"/>
              <a:t>shop</a:t>
            </a:r>
          </a:p>
          <a:p>
            <a:r>
              <a:rPr lang="en-GB" sz="3200" dirty="0" err="1" smtClean="0"/>
              <a:t>tesco</a:t>
            </a:r>
            <a:endParaRPr lang="en-GB" sz="3200" dirty="0" smtClean="0"/>
          </a:p>
          <a:p>
            <a:r>
              <a:rPr lang="en-GB" sz="3200" dirty="0" smtClean="0"/>
              <a:t>dog</a:t>
            </a:r>
          </a:p>
          <a:p>
            <a:r>
              <a:rPr lang="en-GB" sz="3200" dirty="0" smtClean="0"/>
              <a:t>thoughtfulness</a:t>
            </a:r>
          </a:p>
          <a:p>
            <a:r>
              <a:rPr lang="en-GB" sz="3200" dirty="0" smtClean="0"/>
              <a:t>elephant</a:t>
            </a:r>
          </a:p>
          <a:p>
            <a:r>
              <a:rPr lang="en-GB" sz="3200" dirty="0" err="1" smtClean="0"/>
              <a:t>bradley</a:t>
            </a:r>
            <a:endParaRPr lang="en-GB" sz="3200" dirty="0" smtClean="0"/>
          </a:p>
          <a:p>
            <a:r>
              <a:rPr lang="en-GB" sz="3200" dirty="0" err="1" smtClean="0"/>
              <a:t>joe</a:t>
            </a:r>
            <a:endParaRPr lang="en-GB" sz="3200" dirty="0" smtClean="0"/>
          </a:p>
          <a:p>
            <a:r>
              <a:rPr lang="en-GB" sz="3200" dirty="0" smtClean="0"/>
              <a:t>table</a:t>
            </a:r>
          </a:p>
          <a:p>
            <a:r>
              <a:rPr lang="en-GB" sz="3200" dirty="0" smtClean="0"/>
              <a:t>happiness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131840" y="1564243"/>
            <a:ext cx="2664897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his</a:t>
            </a:r>
          </a:p>
          <a:p>
            <a:r>
              <a:rPr lang="en-GB" sz="3200" dirty="0" err="1" smtClean="0"/>
              <a:t>wales</a:t>
            </a:r>
            <a:endParaRPr lang="en-GB" sz="3200" dirty="0" smtClean="0"/>
          </a:p>
          <a:p>
            <a:r>
              <a:rPr lang="en-GB" sz="3200" dirty="0" smtClean="0"/>
              <a:t>dad</a:t>
            </a:r>
          </a:p>
          <a:p>
            <a:r>
              <a:rPr lang="en-GB" sz="3200" dirty="0" smtClean="0"/>
              <a:t>primary school</a:t>
            </a:r>
          </a:p>
          <a:p>
            <a:r>
              <a:rPr lang="en-GB" sz="3200" dirty="0" err="1" smtClean="0"/>
              <a:t>lipson</a:t>
            </a:r>
            <a:endParaRPr lang="en-GB" sz="3200" dirty="0" smtClean="0"/>
          </a:p>
          <a:p>
            <a:r>
              <a:rPr lang="en-GB" sz="3200" dirty="0" smtClean="0"/>
              <a:t>her</a:t>
            </a:r>
          </a:p>
          <a:p>
            <a:r>
              <a:rPr lang="en-GB" sz="3200" dirty="0" err="1" smtClean="0"/>
              <a:t>i</a:t>
            </a:r>
            <a:endParaRPr lang="en-GB" sz="3200" dirty="0" smtClean="0"/>
          </a:p>
          <a:p>
            <a:r>
              <a:rPr lang="en-GB" sz="3200" dirty="0" smtClean="0"/>
              <a:t>my brother</a:t>
            </a:r>
          </a:p>
          <a:p>
            <a:r>
              <a:rPr lang="en-GB" sz="3200" dirty="0" smtClean="0"/>
              <a:t>mum</a:t>
            </a:r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55976" y="5517232"/>
            <a:ext cx="4464496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Now add capital letters to the proper nouns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Pick the correct word for each sentence below.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348800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3200" dirty="0" smtClean="0"/>
              <a:t> We </a:t>
            </a:r>
            <a:r>
              <a:rPr lang="en-GB" sz="3200" u="sng" dirty="0" smtClean="0"/>
              <a:t>was / were</a:t>
            </a:r>
            <a:r>
              <a:rPr lang="en-GB" sz="3200" dirty="0" smtClean="0"/>
              <a:t> eating cake.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I </a:t>
            </a:r>
            <a:r>
              <a:rPr lang="en-GB" sz="3200" u="sng" dirty="0" smtClean="0"/>
              <a:t>was / were</a:t>
            </a:r>
            <a:r>
              <a:rPr lang="en-GB" sz="3200" dirty="0" smtClean="0"/>
              <a:t> eating cake.</a:t>
            </a:r>
          </a:p>
          <a:p>
            <a:pPr marL="342900" indent="-342900">
              <a:buAutoNum type="arabicPeriod"/>
            </a:pPr>
            <a:endParaRPr lang="en-GB" sz="3200" dirty="0" smtClean="0"/>
          </a:p>
          <a:p>
            <a:pPr marL="342900" indent="-342900">
              <a:buAutoNum type="arabicPeriod"/>
            </a:pPr>
            <a:r>
              <a:rPr lang="en-GB" sz="3200" dirty="0" smtClean="0"/>
              <a:t>Jimmy </a:t>
            </a:r>
            <a:r>
              <a:rPr lang="en-GB" sz="3200" u="sng" dirty="0" smtClean="0"/>
              <a:t>go / goes</a:t>
            </a:r>
            <a:r>
              <a:rPr lang="en-GB" sz="3200" dirty="0" smtClean="0"/>
              <a:t> to school with me.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I </a:t>
            </a:r>
            <a:r>
              <a:rPr lang="en-GB" sz="3200" u="sng" dirty="0" smtClean="0"/>
              <a:t>go / goes</a:t>
            </a:r>
            <a:r>
              <a:rPr lang="en-GB" sz="3200" dirty="0" smtClean="0"/>
              <a:t> to school with Jimmy.</a:t>
            </a:r>
          </a:p>
          <a:p>
            <a:pPr marL="342900" indent="-342900">
              <a:buAutoNum type="arabicPeriod"/>
            </a:pPr>
            <a:endParaRPr lang="en-GB" sz="3200" dirty="0" smtClean="0"/>
          </a:p>
          <a:p>
            <a:pPr marL="342900" indent="-342900">
              <a:buAutoNum type="arabicPeriod"/>
            </a:pPr>
            <a:r>
              <a:rPr lang="en-GB" sz="3200" dirty="0" smtClean="0"/>
              <a:t>My dogs </a:t>
            </a:r>
            <a:r>
              <a:rPr lang="en-GB" sz="3200" u="sng" dirty="0" smtClean="0"/>
              <a:t>takes / take</a:t>
            </a:r>
            <a:r>
              <a:rPr lang="en-GB" sz="3200" dirty="0" smtClean="0"/>
              <a:t> me for a walk.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My dog </a:t>
            </a:r>
            <a:r>
              <a:rPr lang="en-GB" sz="3200" u="sng" dirty="0" smtClean="0"/>
              <a:t>takes / take</a:t>
            </a:r>
            <a:r>
              <a:rPr lang="en-GB" sz="3200" dirty="0" smtClean="0"/>
              <a:t> me for a walk.</a:t>
            </a:r>
          </a:p>
          <a:p>
            <a:pPr marL="342900" indent="-342900">
              <a:buAutoNum type="arabicPeriod"/>
            </a:pPr>
            <a:endParaRPr lang="en-GB" sz="3200" dirty="0" smtClean="0"/>
          </a:p>
          <a:p>
            <a:pPr marL="342900" indent="-342900">
              <a:buAutoNum type="arabicPeriod"/>
            </a:pPr>
            <a:r>
              <a:rPr lang="en-GB" sz="3200" dirty="0" smtClean="0"/>
              <a:t>We </a:t>
            </a:r>
            <a:r>
              <a:rPr lang="en-GB" sz="3200" u="sng" dirty="0" smtClean="0"/>
              <a:t>are /am</a:t>
            </a:r>
            <a:r>
              <a:rPr lang="en-GB" sz="3200" dirty="0" smtClean="0"/>
              <a:t> brilliant at grammar.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I </a:t>
            </a:r>
            <a:r>
              <a:rPr lang="en-GB" sz="3200" u="sng" dirty="0" smtClean="0"/>
              <a:t>are / am</a:t>
            </a:r>
            <a:r>
              <a:rPr lang="en-GB" sz="3200" dirty="0"/>
              <a:t> </a:t>
            </a:r>
            <a:r>
              <a:rPr lang="en-GB" sz="3200" dirty="0" smtClean="0"/>
              <a:t>brilliant at grammar.</a:t>
            </a:r>
            <a:endParaRPr lang="en-GB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latin typeface="+mj-lt"/>
                <a:ea typeface="+mj-ea"/>
                <a:cs typeface="+mj-cs"/>
              </a:rPr>
              <a:t>Add some adverbs to the spaces below.</a:t>
            </a:r>
            <a:endParaRPr lang="en-GB" sz="3200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348800"/>
            <a:ext cx="85689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sz="3200" dirty="0" smtClean="0"/>
              <a:t>Shirley ran ________________ to the castle and crept ____________ up the stairs.</a:t>
            </a:r>
          </a:p>
          <a:p>
            <a:pPr marL="342900" indent="-342900"/>
            <a:endParaRPr lang="en-GB" sz="3200" dirty="0"/>
          </a:p>
          <a:p>
            <a:pPr marL="342900" indent="-342900"/>
            <a:r>
              <a:rPr lang="en-GB" sz="3200" dirty="0" smtClean="0"/>
              <a:t>While I milked the cow _____________, he ___________ groomed the horse.</a:t>
            </a:r>
          </a:p>
          <a:p>
            <a:pPr marL="342900" indent="-342900"/>
            <a:endParaRPr lang="en-GB" sz="3200" dirty="0"/>
          </a:p>
          <a:p>
            <a:pPr marL="342900" indent="-342900"/>
            <a:r>
              <a:rPr lang="en-GB" sz="3200" dirty="0" smtClean="0"/>
              <a:t>The child _______________ shouted at the man who was running ____________ .</a:t>
            </a:r>
            <a:endParaRPr lang="en-GB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Which clause is in bold in the sentences below? 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Main 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or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subordinate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348800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sz="3200" b="1" dirty="0" smtClean="0"/>
              <a:t>The car</a:t>
            </a:r>
            <a:r>
              <a:rPr lang="en-GB" sz="3200" dirty="0" smtClean="0"/>
              <a:t>, which was old and battered, </a:t>
            </a:r>
            <a:r>
              <a:rPr lang="en-GB" sz="3200" b="1" dirty="0" smtClean="0"/>
              <a:t>raced to the finish line</a:t>
            </a:r>
            <a:r>
              <a:rPr lang="en-GB" sz="3200" dirty="0" smtClean="0"/>
              <a:t>.</a:t>
            </a:r>
          </a:p>
          <a:p>
            <a:pPr marL="342900" indent="-342900"/>
            <a:endParaRPr lang="en-GB" sz="3200" dirty="0" smtClean="0"/>
          </a:p>
          <a:p>
            <a:pPr marL="342900" indent="-342900"/>
            <a:r>
              <a:rPr lang="en-GB" sz="3200" dirty="0" smtClean="0"/>
              <a:t>The test was easy </a:t>
            </a:r>
            <a:r>
              <a:rPr lang="en-GB" sz="3200" b="1" dirty="0" smtClean="0"/>
              <a:t>because it only had two questions</a:t>
            </a:r>
            <a:r>
              <a:rPr lang="en-GB" sz="3200" dirty="0" smtClean="0"/>
              <a:t>.</a:t>
            </a:r>
          </a:p>
          <a:p>
            <a:pPr marL="342900" indent="-342900"/>
            <a:endParaRPr lang="en-GB" sz="3200" dirty="0"/>
          </a:p>
          <a:p>
            <a:pPr marL="342900" indent="-342900"/>
            <a:r>
              <a:rPr lang="en-GB" sz="3200" b="1" dirty="0" smtClean="0"/>
              <a:t>Although it was raining</a:t>
            </a:r>
            <a:r>
              <a:rPr lang="en-GB" sz="3200" dirty="0" smtClean="0"/>
              <a:t>, we still went out to play.</a:t>
            </a:r>
          </a:p>
          <a:p>
            <a:pPr marL="342900" indent="-342900"/>
            <a:endParaRPr lang="en-GB" sz="3200" dirty="0"/>
          </a:p>
          <a:p>
            <a:pPr marL="342900" indent="-342900"/>
            <a:r>
              <a:rPr lang="en-GB" sz="3200" b="1" dirty="0" smtClean="0"/>
              <a:t>While the birds were singing </a:t>
            </a:r>
            <a:r>
              <a:rPr lang="en-GB" sz="3200" dirty="0" smtClean="0"/>
              <a:t>I hid under my pillow.</a:t>
            </a:r>
            <a:endParaRPr lang="en-GB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Where do the inverted commas belong?  Copy the sentences below.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988840"/>
            <a:ext cx="849694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Wonderful said the teacher.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2708920"/>
            <a:ext cx="8496944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It’s ugly, said the boy, and I won’t wear it.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3429000"/>
            <a:ext cx="8496944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are you doing?  Shouted the teacher.  </a:t>
            </a:r>
          </a:p>
          <a:p>
            <a:r>
              <a:rPr lang="en-GB" sz="3200" dirty="0" smtClean="0"/>
              <a:t>I’m chasing that cat! He replied.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Write the correct contraction to replace the underlined words.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196752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sz="3200" dirty="0" smtClean="0"/>
              <a:t>I </a:t>
            </a:r>
            <a:r>
              <a:rPr lang="en-GB" sz="3200" u="sng" dirty="0" smtClean="0"/>
              <a:t>can not</a:t>
            </a:r>
            <a:r>
              <a:rPr lang="en-GB" sz="3200" dirty="0" smtClean="0"/>
              <a:t> eat that cake, </a:t>
            </a:r>
            <a:r>
              <a:rPr lang="en-GB" sz="3200" u="sng" dirty="0" smtClean="0"/>
              <a:t>it is</a:t>
            </a:r>
            <a:r>
              <a:rPr lang="en-GB" sz="3200" dirty="0" smtClean="0"/>
              <a:t> too big!</a:t>
            </a:r>
          </a:p>
          <a:p>
            <a:pPr marL="342900" indent="-342900"/>
            <a:endParaRPr lang="en-GB" sz="3200" dirty="0"/>
          </a:p>
          <a:p>
            <a:pPr marL="342900" indent="-342900"/>
            <a:r>
              <a:rPr lang="en-GB" sz="3200" dirty="0" smtClean="0"/>
              <a:t>He </a:t>
            </a:r>
            <a:r>
              <a:rPr lang="en-GB" sz="3200" u="sng" dirty="0" smtClean="0"/>
              <a:t>will not</a:t>
            </a:r>
            <a:r>
              <a:rPr lang="en-GB" sz="3200" dirty="0" smtClean="0"/>
              <a:t> go outside because </a:t>
            </a:r>
            <a:r>
              <a:rPr lang="en-GB" sz="3200" u="sng" dirty="0" smtClean="0"/>
              <a:t>he is </a:t>
            </a:r>
            <a:r>
              <a:rPr lang="en-GB" sz="3200" dirty="0" smtClean="0"/>
              <a:t>afraid.</a:t>
            </a:r>
          </a:p>
          <a:p>
            <a:pPr marL="342900" indent="-342900"/>
            <a:endParaRPr lang="en-GB" sz="3200" dirty="0"/>
          </a:p>
          <a:p>
            <a:pPr marL="342900" indent="-342900"/>
            <a:r>
              <a:rPr lang="en-GB" sz="3200" u="sng" dirty="0" smtClean="0"/>
              <a:t>I will</a:t>
            </a:r>
            <a:r>
              <a:rPr lang="en-GB" sz="3200" dirty="0" smtClean="0"/>
              <a:t> try my best but I </a:t>
            </a:r>
            <a:r>
              <a:rPr lang="en-GB" sz="3200" u="sng" dirty="0" smtClean="0"/>
              <a:t>can not </a:t>
            </a:r>
            <a:r>
              <a:rPr lang="en-GB" sz="3200" dirty="0" smtClean="0"/>
              <a:t> promise to get it right.</a:t>
            </a:r>
          </a:p>
          <a:p>
            <a:pPr marL="342900" indent="-342900"/>
            <a:endParaRPr lang="en-GB" sz="3200" u="sng" dirty="0"/>
          </a:p>
          <a:p>
            <a:pPr marL="342900" indent="-342900"/>
            <a:r>
              <a:rPr lang="en-GB" sz="3200" u="sng" dirty="0" smtClean="0"/>
              <a:t>Do not</a:t>
            </a:r>
            <a:r>
              <a:rPr lang="en-GB" sz="3200" dirty="0" smtClean="0"/>
              <a:t> shout at me or </a:t>
            </a:r>
            <a:r>
              <a:rPr lang="en-GB" sz="3200" u="sng" dirty="0" smtClean="0"/>
              <a:t>I will</a:t>
            </a:r>
            <a:r>
              <a:rPr lang="en-GB" sz="3200" dirty="0" smtClean="0"/>
              <a:t> send you to your room.</a:t>
            </a:r>
          </a:p>
          <a:p>
            <a:pPr marL="342900" indent="-342900"/>
            <a:endParaRPr lang="en-GB" sz="3200" u="sng" dirty="0"/>
          </a:p>
          <a:p>
            <a:pPr marL="342900" indent="-342900"/>
            <a:r>
              <a:rPr lang="en-GB" sz="3200" u="sng" dirty="0" smtClean="0"/>
              <a:t>You are </a:t>
            </a:r>
            <a:r>
              <a:rPr lang="en-GB" sz="3200" dirty="0" smtClean="0"/>
              <a:t>annoying me today.</a:t>
            </a:r>
            <a:endParaRPr lang="en-GB" sz="3200" u="sng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Have the apostrophes been used for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omission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 or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possession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?  Write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o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 or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p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 for each sentence.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196752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3200" dirty="0" smtClean="0"/>
              <a:t>The girl’s bag is heavy.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I wouldn’t go in there if I were you.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She wanted to see Billy’s new book.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The frogs were croaking in Ben’s face.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I’m going to get you!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I couldn’t find the peg.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She’d like to meet you.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Can I see Sarah’s homework please?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I can’t do it!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Sally’s hair is the prettiest.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Find the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article 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in the sentences below.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196752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GB" sz="3200" dirty="0" smtClean="0"/>
              <a:t>We went to the park.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We sat on the table.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He rode a bike.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Walking along the beach is fun.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We bought an orange.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2" y="37890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Choose the correct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article.</a:t>
            </a:r>
            <a:endParaRPr lang="en-GB" sz="3200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94116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GB" sz="3200" dirty="0" smtClean="0"/>
              <a:t>He sat on </a:t>
            </a:r>
            <a:r>
              <a:rPr lang="en-GB" sz="3200" u="sng" dirty="0" smtClean="0"/>
              <a:t>a / an</a:t>
            </a:r>
            <a:r>
              <a:rPr lang="en-GB" sz="3200" dirty="0" smtClean="0"/>
              <a:t> coach.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He ate </a:t>
            </a:r>
            <a:r>
              <a:rPr lang="en-GB" sz="3200" u="sng" dirty="0" smtClean="0"/>
              <a:t>an / a</a:t>
            </a:r>
            <a:r>
              <a:rPr lang="en-GB" sz="3200" dirty="0" smtClean="0"/>
              <a:t> apple.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She cut up </a:t>
            </a:r>
            <a:r>
              <a:rPr lang="en-GB" sz="3200" u="sng" dirty="0" smtClean="0"/>
              <a:t>a / an</a:t>
            </a:r>
            <a:r>
              <a:rPr lang="en-GB" sz="3200" dirty="0" smtClean="0"/>
              <a:t> onion.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Find </a:t>
            </a:r>
            <a:r>
              <a:rPr lang="en-GB" sz="3200" noProof="0" smtClean="0">
                <a:latin typeface="+mj-lt"/>
                <a:ea typeface="+mj-ea"/>
                <a:cs typeface="+mj-cs"/>
              </a:rPr>
              <a:t>the </a:t>
            </a:r>
            <a:r>
              <a:rPr lang="en-GB" sz="3200" b="1" noProof="0" smtClean="0">
                <a:latin typeface="+mj-lt"/>
                <a:ea typeface="+mj-ea"/>
                <a:cs typeface="+mj-cs"/>
              </a:rPr>
              <a:t>preposition </a:t>
            </a:r>
            <a:r>
              <a:rPr lang="en-GB" sz="3200" noProof="0" smtClean="0">
                <a:latin typeface="+mj-lt"/>
                <a:ea typeface="+mj-ea"/>
                <a:cs typeface="+mj-cs"/>
              </a:rPr>
              <a:t>in 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the sentences below.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196752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GB" sz="3200" dirty="0" smtClean="0"/>
              <a:t>I put the cat on the table.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I wanted to go out until 8 o'clock.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She drove near the river.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We walked through the forest.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During the storm we hid under the house.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She swam across the river.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We played outside the park.</a:t>
            </a:r>
          </a:p>
          <a:p>
            <a:pPr marL="514350" indent="-514350">
              <a:buFontTx/>
              <a:buAutoNum type="arabicPeriod"/>
            </a:pPr>
            <a:r>
              <a:rPr lang="en-GB" sz="3200" dirty="0" smtClean="0"/>
              <a:t>Under the bed, the lazy cat was having a snooze.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Write the following in the passive voice.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196752"/>
            <a:ext cx="85689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3200" dirty="0" smtClean="0"/>
              <a:t>Ben kicked a football at the window.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Charlie ate the cake.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George kissed all the girls!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Jasmine rocked the baby to sleep carefully.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Which of the words below need a capital letter?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9553" y="1916832"/>
            <a:ext cx="8280920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err="1" smtClean="0"/>
              <a:t>billy</a:t>
            </a:r>
            <a:r>
              <a:rPr lang="en-GB" sz="3200" dirty="0" smtClean="0"/>
              <a:t> came to our school today from </a:t>
            </a:r>
            <a:r>
              <a:rPr lang="en-GB" sz="3200" dirty="0" err="1" smtClean="0"/>
              <a:t>canada</a:t>
            </a:r>
            <a:r>
              <a:rPr lang="en-GB" sz="3200" dirty="0" smtClean="0"/>
              <a:t>.  he wants to learn </a:t>
            </a:r>
            <a:r>
              <a:rPr lang="en-GB" sz="3200" dirty="0" err="1" smtClean="0"/>
              <a:t>french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3212976"/>
            <a:ext cx="828092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we enjoyed visiting prince rock primary school on </a:t>
            </a:r>
            <a:r>
              <a:rPr lang="en-GB" sz="3200" dirty="0" err="1" smtClean="0"/>
              <a:t>wednesday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4509120"/>
            <a:ext cx="8280920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all the </a:t>
            </a:r>
            <a:r>
              <a:rPr lang="en-GB" sz="3200" dirty="0" err="1" smtClean="0"/>
              <a:t>english</a:t>
            </a:r>
            <a:r>
              <a:rPr lang="en-GB" sz="3200" dirty="0" smtClean="0"/>
              <a:t> supporters waved their flags when </a:t>
            </a:r>
            <a:r>
              <a:rPr lang="en-GB" sz="3200" dirty="0" err="1" smtClean="0"/>
              <a:t>england</a:t>
            </a:r>
            <a:r>
              <a:rPr lang="en-GB" sz="3200" dirty="0" smtClean="0"/>
              <a:t> scored a goal.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Brackets – put the brackets around the correct information.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196752"/>
            <a:ext cx="85689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3200" dirty="0" smtClean="0"/>
              <a:t>Jimmy the boy next door enjoyed football.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Yesterday when it was sunny we ate cake.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The chocolate bar which contained 400 calories was enjoyed by everyone.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Our local supermarket Sainsbury’s is very busy on a Saturday.</a:t>
            </a:r>
          </a:p>
          <a:p>
            <a:pPr marL="514350" indent="-514350">
              <a:buAutoNum type="arabicPeriod"/>
            </a:pPr>
            <a:endParaRPr lang="en-GB" sz="32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2" y="4232126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Now make a list of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10 proper nouns.</a:t>
            </a:r>
            <a:endParaRPr lang="en-GB" sz="3200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55892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And finally, write a question beginning with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Which</a:t>
            </a:r>
          </a:p>
        </p:txBody>
      </p:sp>
    </p:spTree>
    <p:extLst>
      <p:ext uri="{BB962C8B-B14F-4D97-AF65-F5344CB8AC3E}">
        <p14:creationId xmlns:p14="http://schemas.microsoft.com/office/powerpoint/2010/main" val="108917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Write down the omitted letters for each word.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1196752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3200" dirty="0" smtClean="0"/>
              <a:t>Don’t 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Haven’t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Can’t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I’ll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We’re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We’ll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Won’t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She’s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They’re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Shouldn’t </a:t>
            </a:r>
          </a:p>
          <a:p>
            <a:pPr marL="514350" indent="-514350">
              <a:buAutoNum type="arabicPeriod"/>
            </a:pPr>
            <a:endParaRPr lang="en-GB" sz="3200" dirty="0" smtClean="0"/>
          </a:p>
          <a:p>
            <a:pPr marL="514350" indent="-514350">
              <a:buAutoNum type="arabicPeriod"/>
            </a:pP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4616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latin typeface="+mj-lt"/>
                <a:ea typeface="+mj-ea"/>
                <a:cs typeface="+mj-cs"/>
              </a:rPr>
              <a:t>Find the adverbs and adjectives below.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latin typeface="+mj-lt"/>
                <a:ea typeface="+mj-ea"/>
                <a:cs typeface="+mj-cs"/>
              </a:rPr>
              <a:t>Make two </a:t>
            </a:r>
            <a:r>
              <a:rPr lang="en-GB" sz="3200" u="sng" dirty="0" smtClean="0">
                <a:latin typeface="+mj-lt"/>
                <a:ea typeface="+mj-ea"/>
                <a:cs typeface="+mj-cs"/>
              </a:rPr>
              <a:t>separate</a:t>
            </a:r>
            <a:r>
              <a:rPr lang="en-GB" sz="3200" dirty="0" smtClean="0">
                <a:latin typeface="+mj-lt"/>
                <a:ea typeface="+mj-ea"/>
                <a:cs typeface="+mj-cs"/>
              </a:rPr>
              <a:t> lists.</a:t>
            </a:r>
            <a:endParaRPr lang="en-GB" sz="3200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196752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It was a cold day when the tired baker wondered slowly to work.</a:t>
            </a:r>
          </a:p>
          <a:p>
            <a:endParaRPr lang="en-GB" sz="3200" dirty="0"/>
          </a:p>
          <a:p>
            <a:r>
              <a:rPr lang="en-GB" sz="3200" dirty="0" smtClean="0"/>
              <a:t>My favourite toy is the one that quickly crawls along the floor.</a:t>
            </a:r>
          </a:p>
          <a:p>
            <a:endParaRPr lang="en-GB" sz="3200" dirty="0"/>
          </a:p>
          <a:p>
            <a:r>
              <a:rPr lang="en-GB" sz="3200" dirty="0" smtClean="0"/>
              <a:t>My mad dog, Spot, very much likes to chase his tail.</a:t>
            </a:r>
          </a:p>
          <a:p>
            <a:endParaRPr lang="en-GB" sz="3200" dirty="0"/>
          </a:p>
          <a:p>
            <a:r>
              <a:rPr lang="en-GB" sz="3200" dirty="0" smtClean="0"/>
              <a:t>Tracy, the butcher’s daughter, enjoys eating small children.</a:t>
            </a:r>
          </a:p>
        </p:txBody>
      </p:sp>
    </p:spTree>
    <p:extLst>
      <p:ext uri="{BB962C8B-B14F-4D97-AF65-F5344CB8AC3E}">
        <p14:creationId xmlns:p14="http://schemas.microsoft.com/office/powerpoint/2010/main" val="348947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88640"/>
            <a:ext cx="8568952" cy="10081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Find the abstract nouns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1196752"/>
            <a:ext cx="8568952" cy="550920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en-GB" sz="3200" dirty="0" smtClean="0"/>
              <a:t>happiness</a:t>
            </a:r>
          </a:p>
          <a:p>
            <a:r>
              <a:rPr lang="en-GB" sz="3200" dirty="0" smtClean="0"/>
              <a:t>hope</a:t>
            </a:r>
          </a:p>
          <a:p>
            <a:r>
              <a:rPr lang="en-GB" sz="3200" dirty="0" smtClean="0"/>
              <a:t>car</a:t>
            </a:r>
          </a:p>
          <a:p>
            <a:r>
              <a:rPr lang="en-GB" sz="3200" dirty="0" smtClean="0"/>
              <a:t>dog</a:t>
            </a:r>
          </a:p>
          <a:p>
            <a:r>
              <a:rPr lang="en-GB" sz="3200" dirty="0" smtClean="0"/>
              <a:t>weather</a:t>
            </a:r>
          </a:p>
          <a:p>
            <a:r>
              <a:rPr lang="en-GB" sz="3200" dirty="0" smtClean="0"/>
              <a:t>pencil</a:t>
            </a:r>
          </a:p>
          <a:p>
            <a:r>
              <a:rPr lang="en-GB" sz="3200" dirty="0" smtClean="0"/>
              <a:t>David</a:t>
            </a:r>
          </a:p>
          <a:p>
            <a:r>
              <a:rPr lang="en-GB" sz="3200" dirty="0" smtClean="0"/>
              <a:t>Mrs Smith</a:t>
            </a:r>
          </a:p>
          <a:p>
            <a:r>
              <a:rPr lang="en-GB" sz="3200" dirty="0" smtClean="0"/>
              <a:t>trust</a:t>
            </a:r>
          </a:p>
          <a:p>
            <a:r>
              <a:rPr lang="en-GB" sz="3200" dirty="0" smtClean="0"/>
              <a:t>table</a:t>
            </a:r>
          </a:p>
          <a:p>
            <a:r>
              <a:rPr lang="en-GB" sz="3200" dirty="0" smtClean="0"/>
              <a:t>curiosity</a:t>
            </a:r>
          </a:p>
          <a:p>
            <a:r>
              <a:rPr lang="en-GB" sz="3200" dirty="0" smtClean="0"/>
              <a:t>worry</a:t>
            </a:r>
          </a:p>
          <a:p>
            <a:r>
              <a:rPr lang="en-GB" sz="3200" dirty="0" smtClean="0"/>
              <a:t>drawer</a:t>
            </a:r>
          </a:p>
          <a:p>
            <a:r>
              <a:rPr lang="en-GB" sz="3200" dirty="0" smtClean="0"/>
              <a:t>Primark</a:t>
            </a:r>
          </a:p>
          <a:p>
            <a:r>
              <a:rPr lang="en-GB" sz="3200" dirty="0" smtClean="0"/>
              <a:t>relaxation</a:t>
            </a:r>
          </a:p>
          <a:p>
            <a:r>
              <a:rPr lang="en-GB" sz="3200" dirty="0" smtClean="0"/>
              <a:t>airplane </a:t>
            </a:r>
          </a:p>
          <a:p>
            <a:r>
              <a:rPr lang="en-GB" sz="3200" dirty="0" smtClean="0"/>
              <a:t>bubble bath</a:t>
            </a:r>
          </a:p>
          <a:p>
            <a:r>
              <a:rPr lang="en-GB" sz="3200" dirty="0" smtClean="0"/>
              <a:t>pain</a:t>
            </a:r>
          </a:p>
          <a:p>
            <a:r>
              <a:rPr lang="en-GB" sz="3200" dirty="0" smtClean="0"/>
              <a:t>confusion</a:t>
            </a:r>
          </a:p>
          <a:p>
            <a:r>
              <a:rPr lang="en-GB" sz="3200" dirty="0" smtClean="0"/>
              <a:t>board</a:t>
            </a:r>
          </a:p>
          <a:p>
            <a:r>
              <a:rPr lang="en-GB" sz="3200" dirty="0" smtClean="0"/>
              <a:t>pleasure</a:t>
            </a:r>
          </a:p>
          <a:p>
            <a:r>
              <a:rPr lang="en-GB" sz="3200" dirty="0" smtClean="0"/>
              <a:t>loyalty</a:t>
            </a:r>
          </a:p>
        </p:txBody>
      </p:sp>
    </p:spTree>
    <p:extLst>
      <p:ext uri="{BB962C8B-B14F-4D97-AF65-F5344CB8AC3E}">
        <p14:creationId xmlns:p14="http://schemas.microsoft.com/office/powerpoint/2010/main" val="316334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Use the correct gremlin verb in each sentence below: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260648"/>
            <a:ext cx="857607" cy="70788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are</a:t>
            </a:r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260648"/>
            <a:ext cx="502061" cy="70788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is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940152" y="260648"/>
            <a:ext cx="899605" cy="70788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has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7020272" y="260648"/>
            <a:ext cx="1173013" cy="70788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GB" sz="4000" dirty="0" smtClean="0"/>
              <a:t>have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5" y="234888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800" dirty="0" smtClean="0"/>
              <a:t>Benny and James ___________ gone outside.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The dogs ___________ sitting by the fire.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Sammy ____________ remembered his homework.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My football coach __________ teaching me how to dribble.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Elephants ______ wonderful animals.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I love my bags.  They _____________ beautiful.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School uniform __________ better than </a:t>
            </a:r>
            <a:r>
              <a:rPr lang="en-GB" sz="2800" dirty="0" err="1" smtClean="0"/>
              <a:t>mufty</a:t>
            </a:r>
            <a:r>
              <a:rPr lang="en-GB" sz="2800" dirty="0" smtClean="0"/>
              <a:t>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He _____ gone away on holiday.</a:t>
            </a:r>
            <a:endParaRPr lang="en-GB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For each piece of text below, pick which box should have the ? or !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844824"/>
            <a:ext cx="8424936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Sam asked, “Can I go to the toilet</a:t>
            </a:r>
            <a:r>
              <a:rPr lang="en-GB" sz="3200" dirty="0" smtClean="0">
                <a:solidFill>
                  <a:srgbClr val="FF0000"/>
                </a:solidFill>
                <a:sym typeface="Wingdings"/>
              </a:rPr>
              <a:t></a:t>
            </a:r>
            <a:r>
              <a:rPr lang="en-GB" sz="3200" dirty="0" smtClean="0"/>
              <a:t>”</a:t>
            </a:r>
            <a:r>
              <a:rPr lang="en-GB" sz="3200" dirty="0" smtClean="0">
                <a:solidFill>
                  <a:srgbClr val="FF0000"/>
                </a:solidFill>
                <a:sym typeface="Wingdings"/>
              </a:rPr>
              <a:t> </a:t>
            </a:r>
            <a:r>
              <a:rPr lang="en-GB" sz="3200" dirty="0" smtClean="0"/>
              <a:t> after he had sat down in the car.</a:t>
            </a:r>
            <a:r>
              <a:rPr lang="en-GB" sz="3200" dirty="0" smtClean="0">
                <a:solidFill>
                  <a:srgbClr val="FF0000"/>
                </a:solidFill>
                <a:sym typeface="Wingdings"/>
              </a:rPr>
              <a:t> 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140968"/>
            <a:ext cx="842493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“Wow</a:t>
            </a:r>
            <a:r>
              <a:rPr lang="en-GB" sz="3200" dirty="0" smtClean="0">
                <a:sym typeface="Wingdings"/>
              </a:rPr>
              <a:t> </a:t>
            </a:r>
            <a:r>
              <a:rPr lang="en-GB" sz="3200" dirty="0" smtClean="0">
                <a:solidFill>
                  <a:srgbClr val="FF0000"/>
                </a:solidFill>
                <a:sym typeface="Wingdings"/>
              </a:rPr>
              <a:t></a:t>
            </a:r>
            <a:r>
              <a:rPr lang="en-GB" sz="3200" dirty="0" smtClean="0">
                <a:sym typeface="Wingdings"/>
              </a:rPr>
              <a:t>” </a:t>
            </a:r>
            <a:r>
              <a:rPr lang="en-GB" sz="3200" dirty="0" smtClean="0">
                <a:solidFill>
                  <a:srgbClr val="FF0000"/>
                </a:solidFill>
                <a:sym typeface="Wingdings"/>
              </a:rPr>
              <a:t></a:t>
            </a:r>
            <a:r>
              <a:rPr lang="en-GB" sz="3200" dirty="0" smtClean="0">
                <a:sym typeface="Wingdings"/>
              </a:rPr>
              <a:t> exclaimed Benny, “I can’t believe I got full marks.”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4509120"/>
            <a:ext cx="842493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My mum whispered</a:t>
            </a:r>
            <a:r>
              <a:rPr lang="en-GB" sz="3200" dirty="0" smtClean="0">
                <a:solidFill>
                  <a:srgbClr val="FF0000"/>
                </a:solidFill>
                <a:sym typeface="Wingdings"/>
              </a:rPr>
              <a:t> </a:t>
            </a:r>
            <a:r>
              <a:rPr lang="en-GB" sz="3200" dirty="0" smtClean="0"/>
              <a:t>, “Would you like to eat the last bit of ice-cream</a:t>
            </a:r>
            <a:r>
              <a:rPr lang="en-GB" sz="3200" dirty="0" smtClean="0">
                <a:solidFill>
                  <a:srgbClr val="FF0000"/>
                </a:solidFill>
                <a:sym typeface="Wingdings"/>
              </a:rPr>
              <a:t> </a:t>
            </a:r>
            <a:r>
              <a:rPr lang="en-GB" sz="3200" dirty="0" smtClean="0"/>
              <a:t>” </a:t>
            </a:r>
            <a:r>
              <a:rPr lang="en-GB" sz="3200" dirty="0" smtClean="0">
                <a:solidFill>
                  <a:srgbClr val="FF0000"/>
                </a:solidFill>
                <a:sym typeface="Wingdings"/>
              </a:rPr>
              <a:t></a:t>
            </a:r>
            <a:endParaRPr lang="en-GB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6021288"/>
            <a:ext cx="8568952" cy="6480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Now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write </a:t>
            </a:r>
            <a:r>
              <a:rPr kumimoji="0" lang="en-GB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any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question on your whiteboard.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29614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GB" sz="3600" dirty="0" smtClean="0"/>
              <a:t>For each sentence below, state whether they are a </a:t>
            </a:r>
            <a:r>
              <a:rPr lang="en-GB" sz="3600" dirty="0" smtClean="0">
                <a:solidFill>
                  <a:srgbClr val="FF0000"/>
                </a:solidFill>
              </a:rPr>
              <a:t>question</a:t>
            </a:r>
            <a:r>
              <a:rPr lang="en-GB" sz="3600" dirty="0" smtClean="0"/>
              <a:t>, </a:t>
            </a:r>
            <a:r>
              <a:rPr lang="en-GB" sz="3600" dirty="0" smtClean="0">
                <a:solidFill>
                  <a:srgbClr val="FF0000"/>
                </a:solidFill>
              </a:rPr>
              <a:t>command</a:t>
            </a:r>
            <a:r>
              <a:rPr lang="en-GB" sz="3600" dirty="0" smtClean="0"/>
              <a:t> or </a:t>
            </a:r>
            <a:r>
              <a:rPr lang="en-GB" sz="3600" dirty="0" smtClean="0">
                <a:solidFill>
                  <a:srgbClr val="FF0000"/>
                </a:solidFill>
              </a:rPr>
              <a:t>statement.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628800"/>
            <a:ext cx="8424936" cy="40318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3200" dirty="0" smtClean="0"/>
              <a:t>He liked the sandwich I made for him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Can I go to the toilet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Wow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Please wait over there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Do you know the way to Florida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Go outside and wash your shoes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Eat that cake now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I may like to come with you tomorrow</a:t>
            </a:r>
            <a:endParaRPr lang="en-GB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5805264"/>
            <a:ext cx="8568952" cy="79208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Now pick 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!</a:t>
            </a:r>
            <a:r>
              <a:rPr kumimoji="0" lang="en-GB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?</a:t>
            </a:r>
            <a:r>
              <a:rPr kumimoji="0" lang="en-GB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or </a:t>
            </a:r>
            <a:r>
              <a:rPr kumimoji="0" lang="en-GB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en-GB" sz="3600" dirty="0" smtClean="0">
                <a:latin typeface="+mj-lt"/>
                <a:ea typeface="+mj-ea"/>
                <a:cs typeface="+mj-cs"/>
              </a:rPr>
              <a:t>to end each sentence.</a:t>
            </a:r>
            <a:endParaRPr kumimoji="0" lang="en-GB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65618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sz="3600" dirty="0" smtClean="0"/>
              <a:t>Look at the underlined words.  Which are </a:t>
            </a:r>
            <a:r>
              <a:rPr lang="en-GB" sz="3600" dirty="0" smtClean="0">
                <a:solidFill>
                  <a:srgbClr val="FF0000"/>
                </a:solidFill>
              </a:rPr>
              <a:t>nouns</a:t>
            </a:r>
            <a:r>
              <a:rPr lang="en-GB" sz="3600" dirty="0" smtClean="0"/>
              <a:t> and which are </a:t>
            </a:r>
            <a:r>
              <a:rPr lang="en-GB" sz="3600" dirty="0" smtClean="0">
                <a:solidFill>
                  <a:srgbClr val="FF0000"/>
                </a:solidFill>
              </a:rPr>
              <a:t>adjectives</a:t>
            </a:r>
            <a:r>
              <a:rPr lang="en-GB" sz="3600" dirty="0" smtClean="0"/>
              <a:t>?  Make two lists on your whiteboards.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1" y="2132856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B050"/>
                </a:solidFill>
              </a:rPr>
              <a:t>I thought the </a:t>
            </a:r>
            <a:r>
              <a:rPr lang="en-GB" sz="3600" u="sng" dirty="0" smtClean="0">
                <a:solidFill>
                  <a:srgbClr val="00B050"/>
                </a:solidFill>
              </a:rPr>
              <a:t>play</a:t>
            </a:r>
            <a:r>
              <a:rPr lang="en-GB" sz="3600" dirty="0" smtClean="0">
                <a:solidFill>
                  <a:srgbClr val="00B050"/>
                </a:solidFill>
              </a:rPr>
              <a:t> was </a:t>
            </a:r>
            <a:r>
              <a:rPr lang="en-GB" sz="3600" u="sng" dirty="0" smtClean="0">
                <a:solidFill>
                  <a:srgbClr val="00B050"/>
                </a:solidFill>
              </a:rPr>
              <a:t>boring</a:t>
            </a:r>
            <a:r>
              <a:rPr lang="en-GB" sz="3600" dirty="0" smtClean="0">
                <a:solidFill>
                  <a:srgbClr val="00B050"/>
                </a:solidFill>
              </a:rPr>
              <a:t> but James said he was </a:t>
            </a:r>
            <a:r>
              <a:rPr lang="en-GB" sz="3600" u="sng" dirty="0" smtClean="0">
                <a:solidFill>
                  <a:srgbClr val="00B050"/>
                </a:solidFill>
              </a:rPr>
              <a:t>excited</a:t>
            </a:r>
            <a:r>
              <a:rPr lang="en-GB" sz="3600" dirty="0" smtClean="0">
                <a:solidFill>
                  <a:srgbClr val="00B050"/>
                </a:solidFill>
              </a:rPr>
              <a:t> when he listened to the songs.</a:t>
            </a:r>
          </a:p>
          <a:p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</a:rPr>
              <a:t>Carefully I opened the </a:t>
            </a:r>
            <a:r>
              <a:rPr lang="en-GB" sz="3600" u="sng" dirty="0" smtClean="0">
                <a:solidFill>
                  <a:schemeClr val="accent6">
                    <a:lumMod val="75000"/>
                  </a:schemeClr>
                </a:solidFill>
              </a:rPr>
              <a:t>box</a:t>
            </a:r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</a:rPr>
              <a:t>.  Inside I found a </a:t>
            </a:r>
            <a:r>
              <a:rPr lang="en-GB" sz="3600" u="sng" dirty="0" smtClean="0">
                <a:solidFill>
                  <a:schemeClr val="accent6">
                    <a:lumMod val="75000"/>
                  </a:schemeClr>
                </a:solidFill>
              </a:rPr>
              <a:t>red</a:t>
            </a:r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</a:rPr>
              <a:t> hat and a blue </a:t>
            </a:r>
            <a:r>
              <a:rPr lang="en-GB" sz="3600" u="sng" dirty="0" smtClean="0">
                <a:solidFill>
                  <a:schemeClr val="accent6">
                    <a:lumMod val="75000"/>
                  </a:schemeClr>
                </a:solidFill>
              </a:rPr>
              <a:t>coat</a:t>
            </a:r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en-GB" sz="3600" dirty="0" smtClean="0">
                <a:solidFill>
                  <a:srgbClr val="0070C0"/>
                </a:solidFill>
              </a:rPr>
              <a:t>Yesterday I bought:  a </a:t>
            </a:r>
            <a:r>
              <a:rPr lang="en-GB" sz="3600" u="sng" dirty="0" smtClean="0">
                <a:solidFill>
                  <a:srgbClr val="0070C0"/>
                </a:solidFill>
              </a:rPr>
              <a:t>new</a:t>
            </a:r>
            <a:r>
              <a:rPr lang="en-GB" sz="3600" dirty="0" smtClean="0">
                <a:solidFill>
                  <a:srgbClr val="0070C0"/>
                </a:solidFill>
              </a:rPr>
              <a:t> pencil; 15 handmade cookies; a selection of </a:t>
            </a:r>
            <a:r>
              <a:rPr lang="en-GB" sz="3600" u="sng" dirty="0" smtClean="0">
                <a:solidFill>
                  <a:srgbClr val="0070C0"/>
                </a:solidFill>
              </a:rPr>
              <a:t>pens</a:t>
            </a:r>
            <a:r>
              <a:rPr lang="en-GB" sz="3600" dirty="0" smtClean="0">
                <a:solidFill>
                  <a:srgbClr val="0070C0"/>
                </a:solidFill>
              </a:rPr>
              <a:t> and a </a:t>
            </a:r>
            <a:r>
              <a:rPr lang="en-GB" sz="3600" u="sng" dirty="0" smtClean="0">
                <a:solidFill>
                  <a:srgbClr val="0070C0"/>
                </a:solidFill>
              </a:rPr>
              <a:t>large </a:t>
            </a:r>
            <a:r>
              <a:rPr lang="en-GB" sz="3600" dirty="0" smtClean="0">
                <a:solidFill>
                  <a:srgbClr val="0070C0"/>
                </a:solidFill>
              </a:rPr>
              <a:t>grapefruit.</a:t>
            </a:r>
            <a:endParaRPr lang="en-GB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37112"/>
            <a:ext cx="8568952" cy="79208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sz="3200" dirty="0" smtClean="0"/>
              <a:t>Which of these sentences use the correct plural?</a:t>
            </a:r>
            <a:endParaRPr lang="en-GB" sz="3200" dirty="0"/>
          </a:p>
        </p:txBody>
      </p:sp>
      <p:sp>
        <p:nvSpPr>
          <p:cNvPr id="3" name="Rectangle 2"/>
          <p:cNvSpPr/>
          <p:nvPr/>
        </p:nvSpPr>
        <p:spPr>
          <a:xfrm>
            <a:off x="251520" y="5288340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GB" sz="3200" dirty="0" smtClean="0"/>
              <a:t>a.  	The </a:t>
            </a:r>
            <a:r>
              <a:rPr lang="en-GB" sz="3200" dirty="0" err="1" smtClean="0"/>
              <a:t>childs</a:t>
            </a:r>
            <a:r>
              <a:rPr lang="en-GB" sz="3200" dirty="0" smtClean="0"/>
              <a:t> are eating lots of cake.</a:t>
            </a:r>
          </a:p>
          <a:p>
            <a:pPr marL="742950" indent="-742950"/>
            <a:r>
              <a:rPr lang="en-GB" sz="3200" dirty="0" smtClean="0"/>
              <a:t>b.  	Gentleman usually wear trousers or shorts.</a:t>
            </a:r>
          </a:p>
          <a:p>
            <a:pPr marL="742950" indent="-742950"/>
            <a:r>
              <a:rPr lang="en-GB" sz="3200" dirty="0" smtClean="0"/>
              <a:t>c.  	The children enjoyed watching the play.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2" y="188640"/>
            <a:ext cx="8568952" cy="79208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Select the correct plural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each sentence.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124744"/>
            <a:ext cx="89644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800" dirty="0" smtClean="0"/>
              <a:t>The </a:t>
            </a:r>
            <a:r>
              <a:rPr lang="en-GB" sz="2800" dirty="0" smtClean="0">
                <a:solidFill>
                  <a:srgbClr val="FF0000"/>
                </a:solidFill>
              </a:rPr>
              <a:t>child / children / </a:t>
            </a:r>
            <a:r>
              <a:rPr lang="en-GB" sz="2800" dirty="0" err="1" smtClean="0">
                <a:solidFill>
                  <a:srgbClr val="FF0000"/>
                </a:solidFill>
              </a:rPr>
              <a:t>childs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are playing on the field.</a:t>
            </a:r>
          </a:p>
          <a:p>
            <a:pPr marL="342900" indent="-342900">
              <a:buAutoNum type="arabicPeriod"/>
            </a:pPr>
            <a:r>
              <a:rPr lang="en-GB" sz="2800" dirty="0" smtClean="0">
                <a:solidFill>
                  <a:srgbClr val="00B050"/>
                </a:solidFill>
              </a:rPr>
              <a:t>Women / woman / </a:t>
            </a:r>
            <a:r>
              <a:rPr lang="en-GB" sz="2800" dirty="0" err="1" smtClean="0">
                <a:solidFill>
                  <a:srgbClr val="00B050"/>
                </a:solidFill>
              </a:rPr>
              <a:t>womens</a:t>
            </a:r>
            <a:r>
              <a:rPr lang="en-GB" sz="2800" dirty="0" smtClean="0">
                <a:solidFill>
                  <a:srgbClr val="00B050"/>
                </a:solidFill>
              </a:rPr>
              <a:t> / </a:t>
            </a:r>
            <a:r>
              <a:rPr lang="en-GB" sz="2800" dirty="0" err="1" smtClean="0">
                <a:solidFill>
                  <a:srgbClr val="00B050"/>
                </a:solidFill>
              </a:rPr>
              <a:t>womans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smtClean="0"/>
              <a:t>are welcome to use the upstairs toilet.</a:t>
            </a:r>
          </a:p>
          <a:p>
            <a:pPr marL="342900" indent="-342900">
              <a:buAutoNum type="arabicPeriod"/>
            </a:pPr>
            <a:r>
              <a:rPr lang="en-GB" sz="2800" dirty="0" err="1" smtClean="0">
                <a:solidFill>
                  <a:srgbClr val="0070C0"/>
                </a:solidFill>
              </a:rPr>
              <a:t>Sheeps</a:t>
            </a:r>
            <a:r>
              <a:rPr lang="en-GB" sz="2800" dirty="0" smtClean="0">
                <a:solidFill>
                  <a:srgbClr val="0070C0"/>
                </a:solidFill>
              </a:rPr>
              <a:t> / sheep </a:t>
            </a:r>
            <a:r>
              <a:rPr lang="en-GB" sz="2800" dirty="0" smtClean="0"/>
              <a:t>look nice and warm with their thick coats.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I like to watch the 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fishes / fish / 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</a:rPr>
              <a:t>fishs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800" dirty="0" smtClean="0"/>
              <a:t>at the aquarium.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My </a:t>
            </a:r>
            <a:r>
              <a:rPr lang="en-GB" sz="2800" dirty="0" smtClean="0">
                <a:solidFill>
                  <a:srgbClr val="7030A0"/>
                </a:solidFill>
              </a:rPr>
              <a:t>foots / </a:t>
            </a:r>
            <a:r>
              <a:rPr lang="en-GB" sz="2800" dirty="0" err="1" smtClean="0">
                <a:solidFill>
                  <a:srgbClr val="7030A0"/>
                </a:solidFill>
              </a:rPr>
              <a:t>feets</a:t>
            </a:r>
            <a:r>
              <a:rPr lang="en-GB" sz="2800" dirty="0" smtClean="0">
                <a:solidFill>
                  <a:srgbClr val="7030A0"/>
                </a:solidFill>
              </a:rPr>
              <a:t> / feet </a:t>
            </a:r>
            <a:r>
              <a:rPr lang="en-GB" sz="2800" dirty="0" smtClean="0"/>
              <a:t>ache today.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The </a:t>
            </a:r>
            <a:r>
              <a:rPr lang="en-GB" sz="2800" dirty="0" err="1" smtClean="0">
                <a:solidFill>
                  <a:srgbClr val="FF0000"/>
                </a:solidFill>
              </a:rPr>
              <a:t>mouses</a:t>
            </a:r>
            <a:r>
              <a:rPr lang="en-GB" sz="2800" dirty="0" smtClean="0">
                <a:solidFill>
                  <a:srgbClr val="FF0000"/>
                </a:solidFill>
              </a:rPr>
              <a:t> / mice / </a:t>
            </a:r>
            <a:r>
              <a:rPr lang="en-GB" sz="2800" dirty="0" err="1" smtClean="0">
                <a:solidFill>
                  <a:srgbClr val="FF0000"/>
                </a:solidFill>
              </a:rPr>
              <a:t>mices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enjoyed the cheese.</a:t>
            </a:r>
            <a:endParaRPr lang="en-GB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188640"/>
            <a:ext cx="8568952" cy="79208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Write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down the number of verbs in each sentence.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1" y="1124744"/>
            <a:ext cx="8640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3600" dirty="0" smtClean="0"/>
              <a:t>Ben enjoyed watching TV.</a:t>
            </a:r>
          </a:p>
          <a:p>
            <a:pPr marL="342900" indent="-342900">
              <a:buAutoNum type="arabicPeriod"/>
            </a:pPr>
            <a:r>
              <a:rPr lang="en-GB" sz="3600" dirty="0" smtClean="0"/>
              <a:t>Suzy enjoyed watching TV while eating cake.</a:t>
            </a:r>
          </a:p>
          <a:p>
            <a:pPr marL="342900" indent="-342900">
              <a:buAutoNum type="arabicPeriod"/>
            </a:pPr>
            <a:r>
              <a:rPr lang="en-GB" sz="3600" dirty="0" smtClean="0"/>
              <a:t>I like playing football with Raj on the field.</a:t>
            </a:r>
          </a:p>
          <a:p>
            <a:pPr marL="342900" indent="-342900">
              <a:buAutoNum type="arabicPeriod"/>
            </a:pPr>
            <a:r>
              <a:rPr lang="en-GB" sz="3600" dirty="0" smtClean="0"/>
              <a:t>He is huge!</a:t>
            </a:r>
          </a:p>
          <a:p>
            <a:pPr marL="342900" indent="-342900">
              <a:buAutoNum type="arabicPeriod"/>
            </a:pPr>
            <a:r>
              <a:rPr lang="en-GB" sz="3600" dirty="0" smtClean="0"/>
              <a:t>Eating cake is one of my favourite hobbies!</a:t>
            </a:r>
          </a:p>
          <a:p>
            <a:pPr marL="342900" indent="-342900">
              <a:buAutoNum type="arabicPeriod"/>
            </a:pPr>
            <a:r>
              <a:rPr lang="en-GB" sz="3600" dirty="0" smtClean="0"/>
              <a:t>Quietly she wondered into the hall while it was dark.</a:t>
            </a:r>
          </a:p>
          <a:p>
            <a:pPr marL="342900" indent="-342900">
              <a:buAutoNum type="arabicPeriod"/>
            </a:pPr>
            <a:r>
              <a:rPr lang="en-GB" sz="3600" dirty="0" smtClean="0"/>
              <a:t>I am being very noisy today!</a:t>
            </a:r>
          </a:p>
          <a:p>
            <a:pPr marL="342900" indent="-342900">
              <a:buAutoNum type="arabicPeriod"/>
            </a:pPr>
            <a:r>
              <a:rPr lang="en-GB" sz="3600" dirty="0" smtClean="0"/>
              <a:t>My dog and I are enjoying our walk.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2103</Words>
  <Application>Microsoft Office PowerPoint</Application>
  <PresentationFormat>On-screen Show (4:3)</PresentationFormat>
  <Paragraphs>312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Wingdings</vt:lpstr>
      <vt:lpstr>Office Theme</vt:lpstr>
      <vt:lpstr>PowerPoint Presentation</vt:lpstr>
      <vt:lpstr>Pick the correct word or words from the options for each sentence below:</vt:lpstr>
      <vt:lpstr>Which of the words below need a capital letter?</vt:lpstr>
      <vt:lpstr>Use the correct gremlin verb in each sentence below:</vt:lpstr>
      <vt:lpstr>For each piece of text below, pick which box should have the ? or !</vt:lpstr>
      <vt:lpstr>For each sentence below, state whether they are a question, command or statement.</vt:lpstr>
      <vt:lpstr>Look at the underlined words.  Which are nouns and which are adjectives?  Make two lists on your whiteboards.</vt:lpstr>
      <vt:lpstr>Which of these sentences use the correct plural?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 Doroftei</dc:creator>
  <cp:lastModifiedBy>Alina Doroftei</cp:lastModifiedBy>
  <cp:revision>38</cp:revision>
  <dcterms:created xsi:type="dcterms:W3CDTF">2013-02-23T17:43:07Z</dcterms:created>
  <dcterms:modified xsi:type="dcterms:W3CDTF">2021-01-19T12:01:29Z</dcterms:modified>
</cp:coreProperties>
</file>