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58" r:id="rId2"/>
    <p:sldId id="263" r:id="rId3"/>
    <p:sldId id="264" r:id="rId4"/>
    <p:sldId id="294" r:id="rId5"/>
    <p:sldId id="289" r:id="rId6"/>
    <p:sldId id="295" r:id="rId7"/>
    <p:sldId id="290" r:id="rId8"/>
    <p:sldId id="310" r:id="rId9"/>
    <p:sldId id="309" r:id="rId10"/>
    <p:sldId id="296" r:id="rId11"/>
    <p:sldId id="306" r:id="rId12"/>
    <p:sldId id="291" r:id="rId13"/>
    <p:sldId id="297" r:id="rId14"/>
    <p:sldId id="292" r:id="rId15"/>
    <p:sldId id="298" r:id="rId16"/>
    <p:sldId id="293" r:id="rId17"/>
    <p:sldId id="308" r:id="rId18"/>
    <p:sldId id="307" r:id="rId19"/>
  </p:sldIdLst>
  <p:sldSz cx="9144000" cy="6858000" type="screen4x3"/>
  <p:notesSz cx="6858000" cy="9144000"/>
  <p:embeddedFontLst>
    <p:embeddedFont>
      <p:font typeface="Twinkl" panose="020B0604020202020204" charset="0"/>
      <p:regular r:id="rId22"/>
      <p:bold r:id="rId23"/>
    </p:embeddedFont>
    <p:embeddedFont>
      <p:font typeface="Roboto" panose="020B060402020202020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001"/>
    <a:srgbClr val="00A8E9"/>
    <a:srgbClr val="ACDDFC"/>
    <a:srgbClr val="8D358B"/>
    <a:srgbClr val="2DB6BC"/>
    <a:srgbClr val="F08115"/>
    <a:srgbClr val="FFFBFA"/>
    <a:srgbClr val="019542"/>
    <a:srgbClr val="DE1E5A"/>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14" autoAdjust="0"/>
    <p:restoredTop sz="94660"/>
  </p:normalViewPr>
  <p:slideViewPr>
    <p:cSldViewPr showGuides="1">
      <p:cViewPr varScale="1">
        <p:scale>
          <a:sx n="73" d="100"/>
          <a:sy n="73" d="100"/>
        </p:scale>
        <p:origin x="1104"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Roboto" panose="02000000000000000000"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Roboto" panose="02000000000000000000" pitchFamily="2" charset="0"/>
              </a:rPr>
              <a:t>09/02/2021</a:t>
            </a:fld>
            <a:endParaRPr lang="en-GB" dirty="0">
              <a:latin typeface="Roboto" panose="02000000000000000000"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Roboto" panose="02000000000000000000"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Roboto" panose="02000000000000000000" pitchFamily="2" charset="0"/>
              </a:rPr>
              <a:t>‹#›</a:t>
            </a:fld>
            <a:endParaRPr lang="en-GB" dirty="0">
              <a:latin typeface="Roboto" panose="02000000000000000000" pitchFamily="2"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3D02C5D1-7818-41B5-ABAD-5E4B38A5388F}" type="datetimeFigureOut">
              <a:rPr lang="en-GB" smtClean="0"/>
              <a:pPr/>
              <a:t>09/02/2021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twinkl-life"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winkl.co.uk/resources/twinkl-life"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square&#10;&#10;Description automatically generated">
            <a:extLst>
              <a:ext uri="{FF2B5EF4-FFF2-40B4-BE49-F238E27FC236}">
                <a16:creationId xmlns:a16="http://schemas.microsoft.com/office/drawing/2014/main" id="{B4160C67-767E-474E-AC75-2FA6E7FED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a:hlinkClick r:id="rId3"/>
            <a:extLst>
              <a:ext uri="{FF2B5EF4-FFF2-40B4-BE49-F238E27FC236}">
                <a16:creationId xmlns:a16="http://schemas.microsoft.com/office/drawing/2014/main" id="{E187E60D-8E21-2944-B36E-F5237097F734}"/>
              </a:ext>
            </a:extLst>
          </p:cNvPr>
          <p:cNvSpPr/>
          <p:nvPr userDrawn="1"/>
        </p:nvSpPr>
        <p:spPr>
          <a:xfrm>
            <a:off x="3671900" y="5370274"/>
            <a:ext cx="1800200"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4D410E35-F560-C64E-A6E6-5C1F46CE2E8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697C7EB7-8B10-F94B-A4C9-0C6C4622610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D058443D-CBEF-2E4C-9E43-45A0641A7AC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GB"/>
              <a:t>Click to edit Master text styles</a:t>
            </a:r>
          </a:p>
          <a:p>
            <a:pPr lvl="1"/>
            <a:r>
              <a:rPr lang="en-GB"/>
              <a:t>Second level</a:t>
            </a:r>
          </a:p>
          <a:p>
            <a:pPr lvl="2"/>
            <a:r>
              <a:rPr lang="en-GB"/>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6DF7AC59-2007-1948-A507-4D39F866C0B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3" name="Picture 2" descr="Shape, background pattern&#10;&#10;Description automatically generated">
            <a:extLst>
              <a:ext uri="{FF2B5EF4-FFF2-40B4-BE49-F238E27FC236}">
                <a16:creationId xmlns:a16="http://schemas.microsoft.com/office/drawing/2014/main" id="{7442E12E-52D9-9849-B0B0-EFDC14E223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a:hlinkClick r:id="rId3"/>
            <a:extLst>
              <a:ext uri="{FF2B5EF4-FFF2-40B4-BE49-F238E27FC236}">
                <a16:creationId xmlns:a16="http://schemas.microsoft.com/office/drawing/2014/main" id="{17822404-0EAB-3448-B506-5D70749954A6}"/>
              </a:ext>
            </a:extLst>
          </p:cNvPr>
          <p:cNvSpPr/>
          <p:nvPr userDrawn="1"/>
        </p:nvSpPr>
        <p:spPr>
          <a:xfrm>
            <a:off x="3707904" y="2996952"/>
            <a:ext cx="1800200"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359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9"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2.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tiff"/><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tiff"/><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Wellbeing</a:t>
            </a:r>
            <a:endParaRPr lang="en-GB" dirty="0">
              <a:latin typeface="Twinkl" pitchFamily="2" charset="0"/>
            </a:endParaRPr>
          </a:p>
        </p:txBody>
      </p:sp>
      <p:pic>
        <p:nvPicPr>
          <p:cNvPr id="3" name="Whole Class">
            <a:extLst>
              <a:ext uri="{FF2B5EF4-FFF2-40B4-BE49-F238E27FC236}">
                <a16:creationId xmlns:a16="http://schemas.microsoft.com/office/drawing/2014/main" id="{79421D02-7182-2640-ABD6-3B9CEA66F2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4048"/>
            <a:ext cx="1238498" cy="864000"/>
          </a:xfrm>
          <a:prstGeom prst="rect">
            <a:avLst/>
          </a:prstGeom>
        </p:spPr>
      </p:pic>
      <p:sp>
        <p:nvSpPr>
          <p:cNvPr id="4" name="Right Triangle 3">
            <a:extLst>
              <a:ext uri="{FF2B5EF4-FFF2-40B4-BE49-F238E27FC236}">
                <a16:creationId xmlns:a16="http://schemas.microsoft.com/office/drawing/2014/main" id="{CB3F3899-B5D7-6446-86CF-73E29A5277AA}"/>
              </a:ext>
            </a:extLst>
          </p:cNvPr>
          <p:cNvSpPr/>
          <p:nvPr/>
        </p:nvSpPr>
        <p:spPr>
          <a:xfrm flipH="1">
            <a:off x="5679774" y="2918746"/>
            <a:ext cx="2852665" cy="3395206"/>
          </a:xfrm>
          <a:prstGeom prst="rtTriangle">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ndoor, table, small, sitting&#10;&#10;Description automatically generated">
            <a:extLst>
              <a:ext uri="{FF2B5EF4-FFF2-40B4-BE49-F238E27FC236}">
                <a16:creationId xmlns:a16="http://schemas.microsoft.com/office/drawing/2014/main" id="{B9EB336D-D156-3446-9E58-23F7463CA9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20" y="4104511"/>
            <a:ext cx="3445916" cy="2209441"/>
          </a:xfrm>
          <a:prstGeom prst="rect">
            <a:avLst/>
          </a:prstGeom>
        </p:spPr>
      </p:pic>
      <p:sp>
        <p:nvSpPr>
          <p:cNvPr id="7" name="Pentagon 6">
            <a:extLst>
              <a:ext uri="{FF2B5EF4-FFF2-40B4-BE49-F238E27FC236}">
                <a16:creationId xmlns:a16="http://schemas.microsoft.com/office/drawing/2014/main" id="{D55FB679-9BF5-9540-93B2-2A7DA04D118C}"/>
              </a:ext>
            </a:extLst>
          </p:cNvPr>
          <p:cNvSpPr/>
          <p:nvPr/>
        </p:nvSpPr>
        <p:spPr>
          <a:xfrm>
            <a:off x="457198" y="1473201"/>
            <a:ext cx="5698978" cy="1445545"/>
          </a:xfrm>
          <a:prstGeom prst="homePlate">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Technology, and how we use it, can affect how each of us feel, think and behave. It can also affect the health of our body and mind. This is digital wellbeing.</a:t>
            </a:r>
          </a:p>
        </p:txBody>
      </p:sp>
      <p:sp>
        <p:nvSpPr>
          <p:cNvPr id="9" name="Pentagon 8">
            <a:extLst>
              <a:ext uri="{FF2B5EF4-FFF2-40B4-BE49-F238E27FC236}">
                <a16:creationId xmlns:a16="http://schemas.microsoft.com/office/drawing/2014/main" id="{24CB670C-ACB6-2E48-8A3A-7E065A7A1755}"/>
              </a:ext>
            </a:extLst>
          </p:cNvPr>
          <p:cNvSpPr/>
          <p:nvPr/>
        </p:nvSpPr>
        <p:spPr>
          <a:xfrm>
            <a:off x="457198" y="3109673"/>
            <a:ext cx="5843754" cy="1445545"/>
          </a:xfrm>
          <a:prstGeom prst="homePlat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is important to understand how using digital  technology, such as computers, tablets, phones and gaming devices, makes us feel so that we</a:t>
            </a:r>
          </a:p>
          <a:p>
            <a:pPr algn="ctr"/>
            <a:r>
              <a:rPr lang="en-US" dirty="0"/>
              <a:t>can develop positive digital wellbeing.</a:t>
            </a:r>
          </a:p>
        </p:txBody>
      </p:sp>
      <p:sp>
        <p:nvSpPr>
          <p:cNvPr id="10" name="Rectangle 9">
            <a:extLst>
              <a:ext uri="{FF2B5EF4-FFF2-40B4-BE49-F238E27FC236}">
                <a16:creationId xmlns:a16="http://schemas.microsoft.com/office/drawing/2014/main" id="{1AFD94F1-5A45-7140-AD15-80C10640D1F4}"/>
              </a:ext>
            </a:extLst>
          </p:cNvPr>
          <p:cNvSpPr/>
          <p:nvPr/>
        </p:nvSpPr>
        <p:spPr>
          <a:xfrm>
            <a:off x="488090" y="4616349"/>
            <a:ext cx="4572000" cy="923330"/>
          </a:xfrm>
          <a:prstGeom prst="rect">
            <a:avLst/>
          </a:prstGeom>
        </p:spPr>
        <p:txBody>
          <a:bodyPr>
            <a:spAutoFit/>
          </a:bodyPr>
          <a:lstStyle/>
          <a:p>
            <a:r>
              <a:rPr lang="en-US" dirty="0"/>
              <a:t>Another part of digital wellbeing is knowing how to look after ourselves </a:t>
            </a:r>
            <a:br>
              <a:rPr lang="en-US" dirty="0"/>
            </a:br>
            <a:r>
              <a:rPr lang="en-US" dirty="0"/>
              <a:t>and how to look after others online.</a:t>
            </a:r>
          </a:p>
        </p:txBody>
      </p:sp>
      <p:sp>
        <p:nvSpPr>
          <p:cNvPr id="11" name="Round Diagonal Corner of Rectangle 10">
            <a:extLst>
              <a:ext uri="{FF2B5EF4-FFF2-40B4-BE49-F238E27FC236}">
                <a16:creationId xmlns:a16="http://schemas.microsoft.com/office/drawing/2014/main" id="{F2148B77-96B1-284F-AB92-840C39055066}"/>
              </a:ext>
            </a:extLst>
          </p:cNvPr>
          <p:cNvSpPr/>
          <p:nvPr/>
        </p:nvSpPr>
        <p:spPr>
          <a:xfrm>
            <a:off x="541003" y="5592784"/>
            <a:ext cx="5112568" cy="713835"/>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do you think we can develop positive digital wellbeing?</a:t>
            </a:r>
          </a:p>
        </p:txBody>
      </p:sp>
    </p:spTree>
    <p:extLst>
      <p:ext uri="{BB962C8B-B14F-4D97-AF65-F5344CB8AC3E}">
        <p14:creationId xmlns:p14="http://schemas.microsoft.com/office/powerpoint/2010/main" val="33178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Wellbeing</a:t>
            </a:r>
            <a:endParaRPr lang="en-GB" dirty="0">
              <a:latin typeface="Twinkl" pitchFamily="2" charset="0"/>
            </a:endParaRPr>
          </a:p>
        </p:txBody>
      </p:sp>
      <p:grpSp>
        <p:nvGrpSpPr>
          <p:cNvPr id="3" name="Group 2"/>
          <p:cNvGrpSpPr/>
          <p:nvPr/>
        </p:nvGrpSpPr>
        <p:grpSpPr>
          <a:xfrm>
            <a:off x="650496" y="4803430"/>
            <a:ext cx="1569992" cy="1569992"/>
            <a:chOff x="4788025" y="4522833"/>
            <a:chExt cx="1569992" cy="1569992"/>
          </a:xfrm>
        </p:grpSpPr>
        <p:sp>
          <p:nvSpPr>
            <p:cNvPr id="4" name="Oval 3">
              <a:hlinkClick r:id="rId2" action="ppaction://hlinksldjump"/>
            </p:cNvPr>
            <p:cNvSpPr/>
            <p:nvPr/>
          </p:nvSpPr>
          <p:spPr>
            <a:xfrm>
              <a:off x="4788025" y="4522833"/>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5" name="Rectangle 4">
              <a:hlinkClick r:id="rId2" action="ppaction://hlinksldjump"/>
            </p:cNvPr>
            <p:cNvSpPr/>
            <p:nvPr/>
          </p:nvSpPr>
          <p:spPr>
            <a:xfrm>
              <a:off x="4788025" y="5184718"/>
              <a:ext cx="1569992" cy="246221"/>
            </a:xfrm>
            <a:prstGeom prst="rect">
              <a:avLst/>
            </a:prstGeom>
          </p:spPr>
          <p:txBody>
            <a:bodyPr wrap="square" lIns="0" tIns="0" rIns="0" bIns="0">
              <a:spAutoFit/>
            </a:bodyPr>
            <a:lstStyle/>
            <a:p>
              <a:pPr algn="ctr"/>
              <a:r>
                <a:rPr lang="en-GB" sz="1600" b="1" dirty="0">
                  <a:solidFill>
                    <a:schemeClr val="bg1"/>
                  </a:solidFill>
                </a:rPr>
                <a:t>Consolidating</a:t>
              </a:r>
            </a:p>
          </p:txBody>
        </p:sp>
      </p:grpSp>
      <p:grpSp>
        <p:nvGrpSpPr>
          <p:cNvPr id="6" name="Group 5"/>
          <p:cNvGrpSpPr/>
          <p:nvPr/>
        </p:nvGrpSpPr>
        <p:grpSpPr>
          <a:xfrm>
            <a:off x="6996720" y="4798241"/>
            <a:ext cx="1577281" cy="1569992"/>
            <a:chOff x="6574042" y="4512842"/>
            <a:chExt cx="1577281" cy="1569992"/>
          </a:xfrm>
        </p:grpSpPr>
        <p:sp>
          <p:nvSpPr>
            <p:cNvPr id="7" name="Oval 6">
              <a:hlinkClick r:id="rId3" action="ppaction://hlinksldjump"/>
            </p:cNvPr>
            <p:cNvSpPr/>
            <p:nvPr/>
          </p:nvSpPr>
          <p:spPr>
            <a:xfrm>
              <a:off x="6574042" y="4512842"/>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8" name="Rectangle 7">
              <a:hlinkClick r:id="rId3" action="ppaction://hlinksldjump"/>
            </p:cNvPr>
            <p:cNvSpPr/>
            <p:nvPr/>
          </p:nvSpPr>
          <p:spPr>
            <a:xfrm>
              <a:off x="6581331" y="5184718"/>
              <a:ext cx="1569992" cy="246221"/>
            </a:xfrm>
            <a:prstGeom prst="rect">
              <a:avLst/>
            </a:prstGeom>
          </p:spPr>
          <p:txBody>
            <a:bodyPr wrap="square" lIns="0" tIns="0" rIns="0" bIns="0">
              <a:spAutoFit/>
            </a:bodyPr>
            <a:lstStyle/>
            <a:p>
              <a:pPr algn="ctr"/>
              <a:r>
                <a:rPr lang="en-GB" sz="1600" b="1" dirty="0">
                  <a:solidFill>
                    <a:schemeClr val="bg1"/>
                  </a:solidFill>
                </a:rPr>
                <a:t>Reflecting </a:t>
              </a:r>
            </a:p>
          </p:txBody>
        </p:sp>
      </p:grpSp>
      <p:pic>
        <p:nvPicPr>
          <p:cNvPr id="9" name="Pairs">
            <a:extLst>
              <a:ext uri="{FF2B5EF4-FFF2-40B4-BE49-F238E27FC236}">
                <a16:creationId xmlns:a16="http://schemas.microsoft.com/office/drawing/2014/main" id="{FB21CAF5-2500-9049-889C-11B7C52E9F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
        <p:nvSpPr>
          <p:cNvPr id="10" name="Rectangle 9">
            <a:extLst>
              <a:ext uri="{FF2B5EF4-FFF2-40B4-BE49-F238E27FC236}">
                <a16:creationId xmlns:a16="http://schemas.microsoft.com/office/drawing/2014/main" id="{39D0D8CC-30A3-0348-9AEC-5C63FF954C82}"/>
              </a:ext>
            </a:extLst>
          </p:cNvPr>
          <p:cNvSpPr/>
          <p:nvPr/>
        </p:nvSpPr>
        <p:spPr>
          <a:xfrm>
            <a:off x="700207" y="1407600"/>
            <a:ext cx="6966520" cy="369332"/>
          </a:xfrm>
          <a:prstGeom prst="rect">
            <a:avLst/>
          </a:prstGeom>
        </p:spPr>
        <p:txBody>
          <a:bodyPr wrap="square">
            <a:spAutoFit/>
          </a:bodyPr>
          <a:lstStyle/>
          <a:p>
            <a:r>
              <a:rPr lang="en-US" dirty="0"/>
              <a:t>With </a:t>
            </a:r>
            <a:r>
              <a:rPr lang="en-US" dirty="0" smtClean="0"/>
              <a:t>your parent</a:t>
            </a:r>
            <a:r>
              <a:rPr lang="en-US" dirty="0" smtClean="0"/>
              <a:t>, </a:t>
            </a:r>
            <a:r>
              <a:rPr lang="en-US" dirty="0"/>
              <a:t>read the Digital Wellbeing Information Sheet.</a:t>
            </a:r>
          </a:p>
        </p:txBody>
      </p:sp>
      <p:sp>
        <p:nvSpPr>
          <p:cNvPr id="11" name="Round Diagonal Corner of Rectangle 10">
            <a:extLst>
              <a:ext uri="{FF2B5EF4-FFF2-40B4-BE49-F238E27FC236}">
                <a16:creationId xmlns:a16="http://schemas.microsoft.com/office/drawing/2014/main" id="{54228A78-E531-954C-9814-C0E7924073E9}"/>
              </a:ext>
            </a:extLst>
          </p:cNvPr>
          <p:cNvSpPr/>
          <p:nvPr/>
        </p:nvSpPr>
        <p:spPr>
          <a:xfrm>
            <a:off x="1106899" y="1990636"/>
            <a:ext cx="6752113" cy="644788"/>
          </a:xfrm>
          <a:prstGeom prst="round2Diag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After you have finished, talk together about your answers to these questions:</a:t>
            </a:r>
          </a:p>
        </p:txBody>
      </p:sp>
      <p:grpSp>
        <p:nvGrpSpPr>
          <p:cNvPr id="20" name="Group 19">
            <a:extLst>
              <a:ext uri="{FF2B5EF4-FFF2-40B4-BE49-F238E27FC236}">
                <a16:creationId xmlns:a16="http://schemas.microsoft.com/office/drawing/2014/main" id="{73DB2B1F-5723-084C-9132-FB3BA3A8F612}"/>
              </a:ext>
            </a:extLst>
          </p:cNvPr>
          <p:cNvGrpSpPr/>
          <p:nvPr/>
        </p:nvGrpSpPr>
        <p:grpSpPr>
          <a:xfrm>
            <a:off x="617135" y="2895847"/>
            <a:ext cx="3291778" cy="369332"/>
            <a:chOff x="1191178" y="2751128"/>
            <a:chExt cx="3291778" cy="369332"/>
          </a:xfrm>
        </p:grpSpPr>
        <p:sp>
          <p:nvSpPr>
            <p:cNvPr id="12" name="Oval 11">
              <a:extLst>
                <a:ext uri="{FF2B5EF4-FFF2-40B4-BE49-F238E27FC236}">
                  <a16:creationId xmlns:a16="http://schemas.microsoft.com/office/drawing/2014/main" id="{9427DF20-C4E2-D94A-9346-0C8F778ADBB2}"/>
                </a:ext>
              </a:extLst>
            </p:cNvPr>
            <p:cNvSpPr/>
            <p:nvPr/>
          </p:nvSpPr>
          <p:spPr>
            <a:xfrm>
              <a:off x="1191178" y="2780928"/>
              <a:ext cx="284478"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A9CBEA-C8F7-1948-AA37-2F0901530DFC}"/>
                </a:ext>
              </a:extLst>
            </p:cNvPr>
            <p:cNvSpPr/>
            <p:nvPr/>
          </p:nvSpPr>
          <p:spPr>
            <a:xfrm>
              <a:off x="1619672" y="2751128"/>
              <a:ext cx="2863284" cy="369332"/>
            </a:xfrm>
            <a:prstGeom prst="rect">
              <a:avLst/>
            </a:prstGeom>
          </p:spPr>
          <p:txBody>
            <a:bodyPr wrap="none">
              <a:spAutoFit/>
            </a:bodyPr>
            <a:lstStyle/>
            <a:p>
              <a:r>
                <a:rPr lang="en-US" dirty="0"/>
                <a:t>What is digital wellbeing?</a:t>
              </a:r>
            </a:p>
          </p:txBody>
        </p:sp>
      </p:grpSp>
      <p:grpSp>
        <p:nvGrpSpPr>
          <p:cNvPr id="21" name="Group 20">
            <a:extLst>
              <a:ext uri="{FF2B5EF4-FFF2-40B4-BE49-F238E27FC236}">
                <a16:creationId xmlns:a16="http://schemas.microsoft.com/office/drawing/2014/main" id="{62549DA1-189C-D94F-9E5F-0663CFDF03AB}"/>
              </a:ext>
            </a:extLst>
          </p:cNvPr>
          <p:cNvGrpSpPr/>
          <p:nvPr/>
        </p:nvGrpSpPr>
        <p:grpSpPr>
          <a:xfrm>
            <a:off x="617135" y="3679910"/>
            <a:ext cx="5000494" cy="646331"/>
            <a:chOff x="1191178" y="3290229"/>
            <a:chExt cx="5000494" cy="646331"/>
          </a:xfrm>
        </p:grpSpPr>
        <p:sp>
          <p:nvSpPr>
            <p:cNvPr id="13" name="Oval 12">
              <a:extLst>
                <a:ext uri="{FF2B5EF4-FFF2-40B4-BE49-F238E27FC236}">
                  <a16:creationId xmlns:a16="http://schemas.microsoft.com/office/drawing/2014/main" id="{6C64D8B6-8342-4C4D-A1DE-F0C235A7153A}"/>
                </a:ext>
              </a:extLst>
            </p:cNvPr>
            <p:cNvSpPr/>
            <p:nvPr/>
          </p:nvSpPr>
          <p:spPr>
            <a:xfrm>
              <a:off x="1191178" y="3353915"/>
              <a:ext cx="284478"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16D33A1-AA92-D94D-8933-BE4EEDB3AF32}"/>
                </a:ext>
              </a:extLst>
            </p:cNvPr>
            <p:cNvSpPr/>
            <p:nvPr/>
          </p:nvSpPr>
          <p:spPr>
            <a:xfrm>
              <a:off x="1619672" y="3290229"/>
              <a:ext cx="4572000" cy="646331"/>
            </a:xfrm>
            <a:prstGeom prst="rect">
              <a:avLst/>
            </a:prstGeom>
          </p:spPr>
          <p:txBody>
            <a:bodyPr>
              <a:spAutoFit/>
            </a:bodyPr>
            <a:lstStyle/>
            <a:p>
              <a:r>
                <a:rPr lang="en-US" dirty="0"/>
                <a:t>How can we develop positive </a:t>
              </a:r>
              <a:br>
                <a:rPr lang="en-US" dirty="0"/>
              </a:br>
              <a:r>
                <a:rPr lang="en-US" dirty="0"/>
                <a:t>digital wellbeing?</a:t>
              </a:r>
            </a:p>
          </p:txBody>
        </p:sp>
      </p:grpSp>
      <p:grpSp>
        <p:nvGrpSpPr>
          <p:cNvPr id="22" name="Group 21">
            <a:extLst>
              <a:ext uri="{FF2B5EF4-FFF2-40B4-BE49-F238E27FC236}">
                <a16:creationId xmlns:a16="http://schemas.microsoft.com/office/drawing/2014/main" id="{F9180906-DB4B-4B43-AFB8-6A40440CD5D4}"/>
              </a:ext>
            </a:extLst>
          </p:cNvPr>
          <p:cNvGrpSpPr/>
          <p:nvPr/>
        </p:nvGrpSpPr>
        <p:grpSpPr>
          <a:xfrm>
            <a:off x="5070304" y="2890513"/>
            <a:ext cx="2959161" cy="646331"/>
            <a:chOff x="5292080" y="2744255"/>
            <a:chExt cx="2959161" cy="646331"/>
          </a:xfrm>
        </p:grpSpPr>
        <p:sp>
          <p:nvSpPr>
            <p:cNvPr id="14" name="Oval 13">
              <a:extLst>
                <a:ext uri="{FF2B5EF4-FFF2-40B4-BE49-F238E27FC236}">
                  <a16:creationId xmlns:a16="http://schemas.microsoft.com/office/drawing/2014/main" id="{5CC61034-9717-3748-900B-8BA0F9B77183}"/>
                </a:ext>
              </a:extLst>
            </p:cNvPr>
            <p:cNvSpPr/>
            <p:nvPr/>
          </p:nvSpPr>
          <p:spPr>
            <a:xfrm>
              <a:off x="5292080" y="2779389"/>
              <a:ext cx="284478"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9E09641-75A8-B541-92F5-8C36E9AAA90C}"/>
                </a:ext>
              </a:extLst>
            </p:cNvPr>
            <p:cNvSpPr/>
            <p:nvPr/>
          </p:nvSpPr>
          <p:spPr>
            <a:xfrm>
              <a:off x="5720574" y="2744255"/>
              <a:ext cx="2530667" cy="646331"/>
            </a:xfrm>
            <a:prstGeom prst="rect">
              <a:avLst/>
            </a:prstGeom>
          </p:spPr>
          <p:txBody>
            <a:bodyPr wrap="square">
              <a:spAutoFit/>
            </a:bodyPr>
            <a:lstStyle/>
            <a:p>
              <a:r>
                <a:rPr lang="en-US" dirty="0"/>
                <a:t>What might harm our digital wellbeing?</a:t>
              </a:r>
            </a:p>
          </p:txBody>
        </p:sp>
      </p:grpSp>
      <p:grpSp>
        <p:nvGrpSpPr>
          <p:cNvPr id="23" name="Group 22">
            <a:extLst>
              <a:ext uri="{FF2B5EF4-FFF2-40B4-BE49-F238E27FC236}">
                <a16:creationId xmlns:a16="http://schemas.microsoft.com/office/drawing/2014/main" id="{C0A3DE8D-AA66-0B45-8B95-6A20FFC97470}"/>
              </a:ext>
            </a:extLst>
          </p:cNvPr>
          <p:cNvGrpSpPr/>
          <p:nvPr/>
        </p:nvGrpSpPr>
        <p:grpSpPr>
          <a:xfrm>
            <a:off x="4183467" y="3730643"/>
            <a:ext cx="3311920" cy="1477328"/>
            <a:chOff x="5292080" y="3320913"/>
            <a:chExt cx="3311920" cy="1477328"/>
          </a:xfrm>
        </p:grpSpPr>
        <p:sp>
          <p:nvSpPr>
            <p:cNvPr id="15" name="Oval 14">
              <a:extLst>
                <a:ext uri="{FF2B5EF4-FFF2-40B4-BE49-F238E27FC236}">
                  <a16:creationId xmlns:a16="http://schemas.microsoft.com/office/drawing/2014/main" id="{CE489CD7-61F7-B943-95A2-8F5F27CDD995}"/>
                </a:ext>
              </a:extLst>
            </p:cNvPr>
            <p:cNvSpPr/>
            <p:nvPr/>
          </p:nvSpPr>
          <p:spPr>
            <a:xfrm>
              <a:off x="5292080" y="3351878"/>
              <a:ext cx="284478"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35BC4DB-7A22-1B4A-92A4-7F699D52503A}"/>
                </a:ext>
              </a:extLst>
            </p:cNvPr>
            <p:cNvSpPr/>
            <p:nvPr/>
          </p:nvSpPr>
          <p:spPr>
            <a:xfrm>
              <a:off x="5735462" y="3320913"/>
              <a:ext cx="2868538" cy="1477328"/>
            </a:xfrm>
            <a:prstGeom prst="rect">
              <a:avLst/>
            </a:prstGeom>
          </p:spPr>
          <p:txBody>
            <a:bodyPr wrap="square">
              <a:spAutoFit/>
            </a:bodyPr>
            <a:lstStyle/>
            <a:p>
              <a:r>
                <a:rPr lang="en-US" dirty="0"/>
                <a:t>What are your top tips for looking after our mental health and wellbeing</a:t>
              </a:r>
            </a:p>
            <a:p>
              <a:r>
                <a:rPr lang="en-US" dirty="0"/>
                <a:t>when using the Internet and digital technology?</a:t>
              </a:r>
            </a:p>
          </p:txBody>
        </p:sp>
      </p:grpSp>
      <p:pic>
        <p:nvPicPr>
          <p:cNvPr id="25" name="Picture 24" descr="Graphical user interface, website&#10;&#10;Description automatically generated">
            <a:extLst>
              <a:ext uri="{FF2B5EF4-FFF2-40B4-BE49-F238E27FC236}">
                <a16:creationId xmlns:a16="http://schemas.microsoft.com/office/drawing/2014/main" id="{DF198CAF-B42F-BE40-B832-606FBA7872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6346" y="1990636"/>
            <a:ext cx="4280840" cy="3035876"/>
          </a:xfrm>
          <a:prstGeom prst="rect">
            <a:avLst/>
          </a:prstGeom>
          <a:effectLst>
            <a:outerShdw blurRad="50800" dist="38100" dir="2700000" algn="tl" rotWithShape="0">
              <a:prstClr val="black">
                <a:alpha val="40000"/>
              </a:prstClr>
            </a:outerShdw>
          </a:effectLst>
        </p:spPr>
      </p:pic>
      <p:pic>
        <p:nvPicPr>
          <p:cNvPr id="27" name="Picture 26" descr="Text&#10;&#10;Description automatically generated">
            <a:extLst>
              <a:ext uri="{FF2B5EF4-FFF2-40B4-BE49-F238E27FC236}">
                <a16:creationId xmlns:a16="http://schemas.microsoft.com/office/drawing/2014/main" id="{E2D22F4A-5000-4C41-8359-A8D534206E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1477" y="1979979"/>
            <a:ext cx="4290578" cy="30872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9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53" presetClass="entr" presetSubtype="16"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par>
                                <p:cTn id="52" presetID="53" presetClass="entr" presetSubtype="16"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p:cTn id="54" dur="500" fill="hold"/>
                                        <p:tgtEl>
                                          <p:spTgt spid="3"/>
                                        </p:tgtEl>
                                        <p:attrNameLst>
                                          <p:attrName>ppt_w</p:attrName>
                                        </p:attrNameLst>
                                      </p:cBhvr>
                                      <p:tavLst>
                                        <p:tav tm="0">
                                          <p:val>
                                            <p:fltVal val="0"/>
                                          </p:val>
                                        </p:tav>
                                        <p:tav tm="100000">
                                          <p:val>
                                            <p:strVal val="#ppt_w"/>
                                          </p:val>
                                        </p:tav>
                                      </p:tavLst>
                                    </p:anim>
                                    <p:anim calcmode="lin" valueType="num">
                                      <p:cBhvr>
                                        <p:cTn id="55" dur="500" fill="hold"/>
                                        <p:tgtEl>
                                          <p:spTgt spid="3"/>
                                        </p:tgtEl>
                                        <p:attrNameLst>
                                          <p:attrName>ppt_h</p:attrName>
                                        </p:attrNameLst>
                                      </p:cBhvr>
                                      <p:tavLst>
                                        <p:tav tm="0">
                                          <p:val>
                                            <p:fltVal val="0"/>
                                          </p:val>
                                        </p:tav>
                                        <p:tav tm="100000">
                                          <p:val>
                                            <p:strVal val="#ppt_h"/>
                                          </p:val>
                                        </p:tav>
                                      </p:tavLst>
                                    </p:anim>
                                    <p:animEffect transition="in" filter="fade">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Consolidating</a:t>
            </a:r>
          </a:p>
        </p:txBody>
      </p:sp>
    </p:spTree>
    <p:extLst>
      <p:ext uri="{BB962C8B-B14F-4D97-AF65-F5344CB8AC3E}">
        <p14:creationId xmlns:p14="http://schemas.microsoft.com/office/powerpoint/2010/main" val="397829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 Healthy Digital Life</a:t>
            </a:r>
            <a:endParaRPr lang="en-GB" dirty="0">
              <a:latin typeface="Twinkl" pitchFamily="2" charset="0"/>
            </a:endParaRPr>
          </a:p>
        </p:txBody>
      </p:sp>
      <p:pic>
        <p:nvPicPr>
          <p:cNvPr id="3" name="Individual Work">
            <a:extLst>
              <a:ext uri="{FF2B5EF4-FFF2-40B4-BE49-F238E27FC236}">
                <a16:creationId xmlns:a16="http://schemas.microsoft.com/office/drawing/2014/main" id="{60BAA1AA-CD30-8B47-8C27-E26EED8F97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
        <p:nvSpPr>
          <p:cNvPr id="4" name="Round Diagonal Corner of Rectangle 3">
            <a:extLst>
              <a:ext uri="{FF2B5EF4-FFF2-40B4-BE49-F238E27FC236}">
                <a16:creationId xmlns:a16="http://schemas.microsoft.com/office/drawing/2014/main" id="{BC3F909C-B273-3040-9705-43DAF38C2BDA}"/>
              </a:ext>
            </a:extLst>
          </p:cNvPr>
          <p:cNvSpPr/>
          <p:nvPr/>
        </p:nvSpPr>
        <p:spPr>
          <a:xfrm>
            <a:off x="714398" y="1406930"/>
            <a:ext cx="7705673" cy="720080"/>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is important we use the Internet and other digital technology positively and in a way that does not harm our health and wellbeing.</a:t>
            </a:r>
          </a:p>
        </p:txBody>
      </p:sp>
      <p:sp>
        <p:nvSpPr>
          <p:cNvPr id="5" name="Round Diagonal Corner of Rectangle 4">
            <a:extLst>
              <a:ext uri="{FF2B5EF4-FFF2-40B4-BE49-F238E27FC236}">
                <a16:creationId xmlns:a16="http://schemas.microsoft.com/office/drawing/2014/main" id="{CC4D7C02-CB1F-E644-B7CC-DABF2F764650}"/>
              </a:ext>
            </a:extLst>
          </p:cNvPr>
          <p:cNvSpPr/>
          <p:nvPr/>
        </p:nvSpPr>
        <p:spPr>
          <a:xfrm>
            <a:off x="713173" y="2263742"/>
            <a:ext cx="4886083" cy="1848725"/>
          </a:xfrm>
          <a:prstGeom prst="round2Diag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Design and create a poster to explain to others </a:t>
            </a:r>
            <a:r>
              <a:rPr lang="en-US" dirty="0" smtClean="0"/>
              <a:t>what </a:t>
            </a:r>
            <a:r>
              <a:rPr lang="en-US" dirty="0"/>
              <a:t>digital wellbeing is and how they can stay healthy when spending time online and using other digital technology. Use the word bank below to help you.</a:t>
            </a:r>
          </a:p>
        </p:txBody>
      </p:sp>
      <p:sp>
        <p:nvSpPr>
          <p:cNvPr id="8" name="TextBox 7">
            <a:extLst>
              <a:ext uri="{FF2B5EF4-FFF2-40B4-BE49-F238E27FC236}">
                <a16:creationId xmlns:a16="http://schemas.microsoft.com/office/drawing/2014/main" id="{F74C2B78-4024-9147-A09D-FE2875CEDDD6}"/>
              </a:ext>
            </a:extLst>
          </p:cNvPr>
          <p:cNvSpPr txBox="1"/>
          <p:nvPr/>
        </p:nvSpPr>
        <p:spPr>
          <a:xfrm>
            <a:off x="713173" y="4221088"/>
            <a:ext cx="1770595" cy="369332"/>
          </a:xfrm>
          <a:prstGeom prst="rect">
            <a:avLst/>
          </a:prstGeom>
          <a:noFill/>
        </p:spPr>
        <p:txBody>
          <a:bodyPr wrap="square" rtlCol="0">
            <a:spAutoFit/>
          </a:bodyPr>
          <a:lstStyle/>
          <a:p>
            <a:r>
              <a:rPr lang="en-US" u="sng" dirty="0"/>
              <a:t>Word Bank</a:t>
            </a:r>
          </a:p>
        </p:txBody>
      </p:sp>
      <p:sp>
        <p:nvSpPr>
          <p:cNvPr id="9" name="Rectangle 8">
            <a:extLst>
              <a:ext uri="{FF2B5EF4-FFF2-40B4-BE49-F238E27FC236}">
                <a16:creationId xmlns:a16="http://schemas.microsoft.com/office/drawing/2014/main" id="{1478696E-70F2-8B49-B3E7-5A0F7752233F}"/>
              </a:ext>
            </a:extLst>
          </p:cNvPr>
          <p:cNvSpPr/>
          <p:nvPr/>
        </p:nvSpPr>
        <p:spPr>
          <a:xfrm>
            <a:off x="707159" y="4573907"/>
            <a:ext cx="4572000" cy="1754326"/>
          </a:xfrm>
          <a:prstGeom prst="rect">
            <a:avLst/>
          </a:prstGeom>
        </p:spPr>
        <p:txBody>
          <a:bodyPr>
            <a:spAutoFit/>
          </a:bodyPr>
          <a:lstStyle/>
          <a:p>
            <a:r>
              <a:rPr lang="en-US" dirty="0"/>
              <a:t>online, negative, privacy, Internet,</a:t>
            </a:r>
          </a:p>
          <a:p>
            <a:r>
              <a:rPr lang="en-US" dirty="0"/>
              <a:t>activities, honest, balance, trusted adult,</a:t>
            </a:r>
          </a:p>
          <a:p>
            <a:r>
              <a:rPr lang="en-US" dirty="0"/>
              <a:t>Internet safety, time management,</a:t>
            </a:r>
          </a:p>
          <a:p>
            <a:r>
              <a:rPr lang="en-US" dirty="0"/>
              <a:t>kindness, happy, digital wellbeing</a:t>
            </a:r>
            <a:r>
              <a:rPr lang="en-US"/>
              <a:t>, respect,</a:t>
            </a:r>
            <a:endParaRPr lang="en-US" dirty="0"/>
          </a:p>
          <a:p>
            <a:r>
              <a:rPr lang="en-US" dirty="0"/>
              <a:t>mental health, age-appropriate, positive,</a:t>
            </a:r>
          </a:p>
          <a:p>
            <a:r>
              <a:rPr lang="en-US" dirty="0"/>
              <a:t>screen time</a:t>
            </a:r>
          </a:p>
        </p:txBody>
      </p:sp>
      <p:pic>
        <p:nvPicPr>
          <p:cNvPr id="11" name="Picture 10" descr="Graphical user interface, text, application&#10;&#10;Description automatically generated">
            <a:extLst>
              <a:ext uri="{FF2B5EF4-FFF2-40B4-BE49-F238E27FC236}">
                <a16:creationId xmlns:a16="http://schemas.microsoft.com/office/drawing/2014/main" id="{B652FD78-4F7A-E54E-911F-E0D6E6594C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3185" y="2259017"/>
            <a:ext cx="2820815" cy="39918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388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Reflecting</a:t>
            </a:r>
          </a:p>
        </p:txBody>
      </p:sp>
    </p:spTree>
    <p:extLst>
      <p:ext uri="{BB962C8B-B14F-4D97-AF65-F5344CB8AC3E}">
        <p14:creationId xmlns:p14="http://schemas.microsoft.com/office/powerpoint/2010/main" val="4043001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Looking After My </a:t>
            </a:r>
            <a:br>
              <a:rPr lang="en-GB" dirty="0"/>
            </a:br>
            <a:r>
              <a:rPr lang="en-GB" dirty="0"/>
              <a:t>Digital Wellbeing</a:t>
            </a:r>
            <a:endParaRPr lang="en-GB" dirty="0">
              <a:latin typeface="Twinkl" pitchFamily="2" charset="0"/>
            </a:endParaRPr>
          </a:p>
        </p:txBody>
      </p:sp>
      <p:sp>
        <p:nvSpPr>
          <p:cNvPr id="4" name="Pentagon 3">
            <a:extLst>
              <a:ext uri="{FF2B5EF4-FFF2-40B4-BE49-F238E27FC236}">
                <a16:creationId xmlns:a16="http://schemas.microsoft.com/office/drawing/2014/main" id="{E22A68A4-4050-234A-9647-821AE5FDCA52}"/>
              </a:ext>
            </a:extLst>
          </p:cNvPr>
          <p:cNvSpPr/>
          <p:nvPr/>
        </p:nvSpPr>
        <p:spPr>
          <a:xfrm>
            <a:off x="474003" y="1950440"/>
            <a:ext cx="4402834" cy="1152128"/>
          </a:xfrm>
          <a:prstGeom prst="homePlat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What steps are you going to take to develop positive digital wellbeing and</a:t>
            </a:r>
          </a:p>
          <a:p>
            <a:pPr algn="ctr"/>
            <a:r>
              <a:rPr lang="en-US" dirty="0"/>
              <a:t>have a healthy digital life?</a:t>
            </a:r>
          </a:p>
          <a:p>
            <a:pPr algn="ctr"/>
            <a:endParaRPr lang="en-US" dirty="0"/>
          </a:p>
        </p:txBody>
      </p:sp>
      <p:sp>
        <p:nvSpPr>
          <p:cNvPr id="5" name="Rectangle 4">
            <a:extLst>
              <a:ext uri="{FF2B5EF4-FFF2-40B4-BE49-F238E27FC236}">
                <a16:creationId xmlns:a16="http://schemas.microsoft.com/office/drawing/2014/main" id="{55DA4B58-B846-7048-A8F5-141677C96F38}"/>
              </a:ext>
            </a:extLst>
          </p:cNvPr>
          <p:cNvSpPr/>
          <p:nvPr/>
        </p:nvSpPr>
        <p:spPr>
          <a:xfrm>
            <a:off x="755576" y="3758327"/>
            <a:ext cx="7632848" cy="9943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Remember, if anything about being online is worrying or frightening you, it is important to talk to an adult you trust - tell them what is happening and ask for help.</a:t>
            </a:r>
          </a:p>
        </p:txBody>
      </p:sp>
      <p:sp>
        <p:nvSpPr>
          <p:cNvPr id="6" name="Rectangle 5">
            <a:extLst>
              <a:ext uri="{FF2B5EF4-FFF2-40B4-BE49-F238E27FC236}">
                <a16:creationId xmlns:a16="http://schemas.microsoft.com/office/drawing/2014/main" id="{071AA32A-093F-2E42-BB1A-37A1BE7AAFDC}"/>
              </a:ext>
            </a:extLst>
          </p:cNvPr>
          <p:cNvSpPr/>
          <p:nvPr/>
        </p:nvSpPr>
        <p:spPr>
          <a:xfrm>
            <a:off x="755576" y="4941168"/>
            <a:ext cx="7632848" cy="8016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Let’s do all we can to have a healthy digital life, look after our digital</a:t>
            </a:r>
          </a:p>
          <a:p>
            <a:pPr algn="ctr"/>
            <a:r>
              <a:rPr lang="en-US" dirty="0"/>
              <a:t>wellbeing and the digital wellbeing of others too!</a:t>
            </a:r>
          </a:p>
        </p:txBody>
      </p:sp>
      <p:pic>
        <p:nvPicPr>
          <p:cNvPr id="7" name="Individual Work">
            <a:extLst>
              <a:ext uri="{FF2B5EF4-FFF2-40B4-BE49-F238E27FC236}">
                <a16:creationId xmlns:a16="http://schemas.microsoft.com/office/drawing/2014/main" id="{B1B2BBFD-1DB1-B340-B11A-250CE9EF62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Tree>
    <p:extLst>
      <p:ext uri="{BB962C8B-B14F-4D97-AF65-F5344CB8AC3E}">
        <p14:creationId xmlns:p14="http://schemas.microsoft.com/office/powerpoint/2010/main" val="405322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9146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pic>
        <p:nvPicPr>
          <p:cNvPr id="5" name="Picture 4" descr="A close up of a person&#10;&#10;Description automatically generated">
            <a:extLst>
              <a:ext uri="{FF2B5EF4-FFF2-40B4-BE49-F238E27FC236}">
                <a16:creationId xmlns:a16="http://schemas.microsoft.com/office/drawing/2014/main" id="{122686D1-F164-DD45-AB2F-BACE6A0A1F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3728" y="2338533"/>
            <a:ext cx="1963431" cy="4049688"/>
          </a:xfrm>
          <a:prstGeom prst="rect">
            <a:avLst/>
          </a:prstGeom>
        </p:spPr>
      </p:pic>
      <p:pic>
        <p:nvPicPr>
          <p:cNvPr id="7" name="Picture 6" descr="A picture containing shirt&#10;&#10;Description automatically generated">
            <a:extLst>
              <a:ext uri="{FF2B5EF4-FFF2-40B4-BE49-F238E27FC236}">
                <a16:creationId xmlns:a16="http://schemas.microsoft.com/office/drawing/2014/main" id="{19C1EEED-B905-FA4D-BF0D-73D22CD99E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51920" y="2743197"/>
            <a:ext cx="2676346" cy="3645024"/>
          </a:xfrm>
          <a:prstGeom prst="rect">
            <a:avLst/>
          </a:prstGeom>
        </p:spPr>
      </p:pic>
      <p:sp>
        <p:nvSpPr>
          <p:cNvPr id="8" name="Cloud 7">
            <a:extLst>
              <a:ext uri="{FF2B5EF4-FFF2-40B4-BE49-F238E27FC236}">
                <a16:creationId xmlns:a16="http://schemas.microsoft.com/office/drawing/2014/main" id="{23CBBE13-6EA0-F441-B565-A1110C422ACB}"/>
              </a:ext>
            </a:extLst>
          </p:cNvPr>
          <p:cNvSpPr/>
          <p:nvPr/>
        </p:nvSpPr>
        <p:spPr>
          <a:xfrm>
            <a:off x="610030" y="620685"/>
            <a:ext cx="2809842" cy="1440163"/>
          </a:xfrm>
          <a:prstGeom prst="cloud">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can the Internet be used positively?</a:t>
            </a:r>
          </a:p>
        </p:txBody>
      </p:sp>
      <p:sp>
        <p:nvSpPr>
          <p:cNvPr id="9" name="Cloud 8">
            <a:extLst>
              <a:ext uri="{FF2B5EF4-FFF2-40B4-BE49-F238E27FC236}">
                <a16:creationId xmlns:a16="http://schemas.microsoft.com/office/drawing/2014/main" id="{0E16FEE8-7CF2-3D44-A447-49B633517733}"/>
              </a:ext>
            </a:extLst>
          </p:cNvPr>
          <p:cNvSpPr/>
          <p:nvPr/>
        </p:nvSpPr>
        <p:spPr>
          <a:xfrm>
            <a:off x="6184103" y="1540207"/>
            <a:ext cx="2349867" cy="1573829"/>
          </a:xfrm>
          <a:prstGeom prst="cloud">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can </a:t>
            </a:r>
            <a:br>
              <a:rPr lang="en-US" dirty="0"/>
            </a:br>
            <a:r>
              <a:rPr lang="en-US" dirty="0"/>
              <a:t>it be used negatively?</a:t>
            </a:r>
          </a:p>
        </p:txBody>
      </p:sp>
      <p:sp>
        <p:nvSpPr>
          <p:cNvPr id="10" name="Oval 9">
            <a:extLst>
              <a:ext uri="{FF2B5EF4-FFF2-40B4-BE49-F238E27FC236}">
                <a16:creationId xmlns:a16="http://schemas.microsoft.com/office/drawing/2014/main" id="{7E3E1C90-EF8A-3D41-869A-CAC43E08270A}"/>
              </a:ext>
            </a:extLst>
          </p:cNvPr>
          <p:cNvSpPr/>
          <p:nvPr/>
        </p:nvSpPr>
        <p:spPr>
          <a:xfrm>
            <a:off x="1790945" y="2207978"/>
            <a:ext cx="364493" cy="35881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76AE3EF-1B13-CC4D-BF58-FD62E0BB41DD}"/>
              </a:ext>
            </a:extLst>
          </p:cNvPr>
          <p:cNvSpPr/>
          <p:nvPr/>
        </p:nvSpPr>
        <p:spPr>
          <a:xfrm>
            <a:off x="2059957" y="2597443"/>
            <a:ext cx="224929" cy="226821"/>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C489FE6-6F58-C94B-B4F8-D4335686DB9A}"/>
              </a:ext>
            </a:extLst>
          </p:cNvPr>
          <p:cNvSpPr/>
          <p:nvPr/>
        </p:nvSpPr>
        <p:spPr>
          <a:xfrm>
            <a:off x="6755486" y="3148697"/>
            <a:ext cx="364493" cy="35881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82FC3DB-575E-884C-9BFB-9025A069AF1B}"/>
              </a:ext>
            </a:extLst>
          </p:cNvPr>
          <p:cNvSpPr/>
          <p:nvPr/>
        </p:nvSpPr>
        <p:spPr>
          <a:xfrm>
            <a:off x="6456210" y="3501006"/>
            <a:ext cx="224929" cy="2268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AE2C80DE-9C3D-394D-AB30-BB661E2641E0}"/>
              </a:ext>
            </a:extLst>
          </p:cNvPr>
          <p:cNvSpPr/>
          <p:nvPr/>
        </p:nvSpPr>
        <p:spPr>
          <a:xfrm>
            <a:off x="274018" y="76358"/>
            <a:ext cx="3694930" cy="2212221"/>
          </a:xfrm>
          <a:prstGeom prst="clou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can we look  after our mental health and emotional wellbeing when</a:t>
            </a:r>
          </a:p>
          <a:p>
            <a:pPr algn="ctr"/>
            <a:r>
              <a:rPr lang="en-US" dirty="0"/>
              <a:t>spending time online?</a:t>
            </a:r>
          </a:p>
        </p:txBody>
      </p:sp>
      <p:sp>
        <p:nvSpPr>
          <p:cNvPr id="15" name="Oval 14">
            <a:extLst>
              <a:ext uri="{FF2B5EF4-FFF2-40B4-BE49-F238E27FC236}">
                <a16:creationId xmlns:a16="http://schemas.microsoft.com/office/drawing/2014/main" id="{12A3302B-B373-EB4A-9812-0F201D362E4C}"/>
              </a:ext>
            </a:extLst>
          </p:cNvPr>
          <p:cNvSpPr/>
          <p:nvPr/>
        </p:nvSpPr>
        <p:spPr>
          <a:xfrm>
            <a:off x="1709944" y="2329961"/>
            <a:ext cx="364493" cy="3588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B8442D5-3578-6948-AECA-D240F83890E9}"/>
              </a:ext>
            </a:extLst>
          </p:cNvPr>
          <p:cNvSpPr/>
          <p:nvPr/>
        </p:nvSpPr>
        <p:spPr>
          <a:xfrm>
            <a:off x="2017498" y="2723122"/>
            <a:ext cx="224929" cy="2268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Diagonal Corner of Rectangle 1">
            <a:extLst>
              <a:ext uri="{FF2B5EF4-FFF2-40B4-BE49-F238E27FC236}">
                <a16:creationId xmlns:a16="http://schemas.microsoft.com/office/drawing/2014/main" id="{C0659328-9090-CC46-9F1B-34B6B865D395}"/>
              </a:ext>
            </a:extLst>
          </p:cNvPr>
          <p:cNvSpPr/>
          <p:nvPr/>
        </p:nvSpPr>
        <p:spPr>
          <a:xfrm>
            <a:off x="683568" y="5517232"/>
            <a:ext cx="7850402" cy="792088"/>
          </a:xfrm>
          <a:prstGeom prst="round2Diag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have you learnt today?</a:t>
            </a:r>
          </a:p>
          <a:p>
            <a:pPr algn="ctr"/>
            <a:r>
              <a:rPr lang="en-US" dirty="0"/>
              <a:t>How will it help you in your daily life?</a:t>
            </a:r>
          </a:p>
        </p:txBody>
      </p:sp>
    </p:spTree>
    <p:extLst>
      <p:ext uri="{BB962C8B-B14F-4D97-AF65-F5344CB8AC3E}">
        <p14:creationId xmlns:p14="http://schemas.microsoft.com/office/powerpoint/2010/main" val="274344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grpId="0" nodeType="after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 presetClass="entr" presetSubtype="0" fill="hold" grpId="0" nodeType="afterEffect">
                                  <p:stCondLst>
                                    <p:cond delay="50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2500"/>
                            </p:stCondLst>
                            <p:childTnLst>
                              <p:par>
                                <p:cTn id="21" presetID="10" presetClass="entr" presetSubtype="0" fill="hold" grpId="0" nodeType="after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3500"/>
                            </p:stCondLst>
                            <p:childTnLst>
                              <p:par>
                                <p:cTn id="25" presetID="1" presetClass="entr" presetSubtype="0"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childTnLst>
                                </p:cTn>
                              </p:par>
                            </p:childTnLst>
                          </p:cTn>
                        </p:par>
                        <p:par>
                          <p:cTn id="27" fill="hold">
                            <p:stCondLst>
                              <p:cond delay="4000"/>
                            </p:stCondLst>
                            <p:childTnLst>
                              <p:par>
                                <p:cTn id="28" presetID="1" presetClass="exit" presetSubtype="0" fill="hold" grpId="1" nodeType="afterEffect">
                                  <p:stCondLst>
                                    <p:cond delay="500"/>
                                  </p:stCondLst>
                                  <p:childTnLst>
                                    <p:set>
                                      <p:cBhvr>
                                        <p:cTn id="29" dur="1" fill="hold">
                                          <p:stCondLst>
                                            <p:cond delay="0"/>
                                          </p:stCondLst>
                                        </p:cTn>
                                        <p:tgtEl>
                                          <p:spTgt spid="11"/>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8"/>
                                        </p:tgtEl>
                                        <p:attrNameLst>
                                          <p:attrName>style.visibility</p:attrName>
                                        </p:attrNameLst>
                                      </p:cBhvr>
                                      <p:to>
                                        <p:strVal val="hidden"/>
                                      </p:to>
                                    </p:set>
                                  </p:childTnLst>
                                </p:cTn>
                              </p:par>
                            </p:childTnLst>
                          </p:cTn>
                        </p:par>
                        <p:par>
                          <p:cTn id="34" fill="hold">
                            <p:stCondLst>
                              <p:cond delay="4500"/>
                            </p:stCondLst>
                            <p:childTnLst>
                              <p:par>
                                <p:cTn id="35" presetID="1" presetClass="entr" presetSubtype="0"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5000"/>
                            </p:stCondLst>
                            <p:childTnLst>
                              <p:par>
                                <p:cTn id="38" presetID="10" presetClass="entr" presetSubtype="0" fill="hold" grpId="0" nodeType="after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0" grpId="1" animBg="1"/>
      <p:bldP spid="11" grpId="0" animBg="1"/>
      <p:bldP spid="11" grpId="1" animBg="1"/>
      <p:bldP spid="12" grpId="0" animBg="1"/>
      <p:bldP spid="13" grpId="0" animBg="1"/>
      <p:bldP spid="14" grpId="0" animBg="1"/>
      <p:bldP spid="15" grpId="0" animBg="1"/>
      <p:bldP spid="16"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p:txBody>
          <a:bodyPr>
            <a:normAutofit/>
          </a:bodyPr>
          <a:lstStyle/>
          <a:p>
            <a:r>
              <a:rPr lang="en-GB" dirty="0"/>
              <a:t>I can identify the benefits of the Internet and know how to look after my digital wellbeing.</a:t>
            </a:r>
            <a:endParaRPr lang="en-GB" dirty="0">
              <a:latin typeface="Twinkl" pitchFamily="50" charset="0"/>
            </a:endParaRPr>
          </a:p>
        </p:txBody>
      </p:sp>
      <p:sp>
        <p:nvSpPr>
          <p:cNvPr id="20" name="Content Placeholder 15"/>
          <p:cNvSpPr txBox="1">
            <a:spLocks/>
          </p:cNvSpPr>
          <p:nvPr/>
        </p:nvSpPr>
        <p:spPr>
          <a:xfrm>
            <a:off x="628650" y="3466802"/>
            <a:ext cx="7886700" cy="3103087"/>
          </a:xfrm>
          <a:prstGeom prst="rect">
            <a:avLst/>
          </a:prstGeom>
          <a:noFill/>
          <a:ln w="25400">
            <a:noFill/>
          </a:ln>
        </p:spPr>
        <p:txBody>
          <a:bodyPr vert="horz" lIns="180000" tIns="252000" rIns="252000" bIns="18000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7200" dirty="0">
                <a:latin typeface="Twinkl" pitchFamily="50" charset="0"/>
              </a:rPr>
              <a:t>I can recognise that the Internet plays an increasingly big role in our daily lives.</a:t>
            </a:r>
          </a:p>
          <a:p>
            <a:r>
              <a:rPr lang="en-GB" sz="7200" dirty="0">
                <a:latin typeface="Twinkl" pitchFamily="50" charset="0"/>
              </a:rPr>
              <a:t>I can identify the positive and negative uses of the Internet.</a:t>
            </a:r>
          </a:p>
          <a:p>
            <a:pPr>
              <a:lnSpc>
                <a:spcPct val="120000"/>
              </a:lnSpc>
            </a:pPr>
            <a:r>
              <a:rPr lang="en-GB" sz="7200" dirty="0">
                <a:latin typeface="Twinkl" pitchFamily="50" charset="0"/>
              </a:rPr>
              <a:t>I can explain what digital wellbeing means and understand how to</a:t>
            </a:r>
            <a:br>
              <a:rPr lang="en-GB" sz="7200" dirty="0">
                <a:latin typeface="Twinkl" pitchFamily="50" charset="0"/>
              </a:rPr>
            </a:br>
            <a:r>
              <a:rPr lang="en-GB" sz="7200" dirty="0">
                <a:latin typeface="Twinkl" pitchFamily="50" charset="0"/>
              </a:rPr>
              <a:t>look after my mental health and emotional wellbeing when I am online, including effectively managing my time.</a:t>
            </a:r>
          </a:p>
          <a:p>
            <a:pPr>
              <a:lnSpc>
                <a:spcPct val="120000"/>
              </a:lnSpc>
            </a:pPr>
            <a:r>
              <a:rPr lang="en-GB" sz="7200" dirty="0">
                <a:latin typeface="Twinkl" pitchFamily="50" charset="0"/>
              </a:rPr>
              <a:t>I can think about steps I am going to take to have a healthy </a:t>
            </a:r>
            <a:br>
              <a:rPr lang="en-GB" sz="7200" dirty="0">
                <a:latin typeface="Twinkl" pitchFamily="50" charset="0"/>
              </a:rPr>
            </a:br>
            <a:r>
              <a:rPr lang="en-GB" sz="7200" dirty="0">
                <a:latin typeface="Twinkl" pitchFamily="50" charset="0"/>
              </a:rPr>
              <a:t>digital life.</a:t>
            </a:r>
            <a:endParaRPr lang="en-GB" dirty="0">
              <a:latin typeface="Twinkl" pitchFamily="50" charset="0"/>
            </a:endParaRPr>
          </a:p>
        </p:txBody>
      </p:sp>
      <p:sp>
        <p:nvSpPr>
          <p:cNvPr id="9" name="TextBox 21"/>
          <p:cNvSpPr txBox="1">
            <a:spLocks noChangeArrowheads="1"/>
          </p:cNvSpPr>
          <p:nvPr/>
        </p:nvSpPr>
        <p:spPr bwMode="auto">
          <a:xfrm>
            <a:off x="2375756" y="6247089"/>
            <a:ext cx="4392488" cy="63248"/>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Roboto" panose="02000000000000000000" pitchFamily="2" charset="0"/>
                <a:cs typeface="Arial" panose="020B0604020202020204" pitchFamily="34" charset="0"/>
              </a:rPr>
              <a:t>This resource is fully in line with the Learning Outcomes and Core Themes outlined in the PSHE Association’s </a:t>
            </a:r>
            <a:r>
              <a:rPr lang="en-GB" sz="800" b="1" u="sng" baseline="30000" dirty="0">
                <a:solidFill>
                  <a:schemeClr val="accent1"/>
                </a:solidFill>
                <a:latin typeface="Roboto" panose="02000000000000000000" pitchFamily="2" charset="0"/>
                <a:cs typeface="Arial" panose="020B0604020202020204" pitchFamily="34" charset="0"/>
                <a:hlinkClick r:id="rId2"/>
              </a:rPr>
              <a:t>Programme of Study</a:t>
            </a:r>
            <a:r>
              <a:rPr lang="en-GB" sz="800" baseline="30000" dirty="0">
                <a:latin typeface="Roboto" panose="02000000000000000000" pitchFamily="2" charset="0"/>
                <a:cs typeface="Arial" panose="020B0604020202020204" pitchFamily="34" charset="0"/>
              </a:rPr>
              <a:t>.</a:t>
            </a:r>
          </a:p>
        </p:txBody>
      </p:sp>
    </p:spTree>
    <p:extLst>
      <p:ext uri="{BB962C8B-B14F-4D97-AF65-F5344CB8AC3E}">
        <p14:creationId xmlns:p14="http://schemas.microsoft.com/office/powerpoint/2010/main" val="150930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p:txBody>
          <a:bodyPr>
            <a:normAutofit/>
          </a:bodyPr>
          <a:lstStyle/>
          <a:p>
            <a:r>
              <a:rPr lang="en-GB" dirty="0"/>
              <a:t>I can identify the benefits of the Internet and know how to look after my digital wellbeing.</a:t>
            </a:r>
            <a:endParaRPr lang="en-GB" dirty="0">
              <a:latin typeface="Twinkl" pitchFamily="50" charset="0"/>
            </a:endParaRPr>
          </a:p>
        </p:txBody>
      </p:sp>
      <p:sp>
        <p:nvSpPr>
          <p:cNvPr id="20" name="Content Placeholder 15"/>
          <p:cNvSpPr txBox="1">
            <a:spLocks/>
          </p:cNvSpPr>
          <p:nvPr/>
        </p:nvSpPr>
        <p:spPr>
          <a:xfrm>
            <a:off x="628650" y="3466802"/>
            <a:ext cx="7886700" cy="3103087"/>
          </a:xfrm>
          <a:prstGeom prst="rect">
            <a:avLst/>
          </a:prstGeom>
          <a:noFill/>
          <a:ln w="25400">
            <a:noFill/>
          </a:ln>
        </p:spPr>
        <p:txBody>
          <a:bodyPr vert="horz" lIns="180000" tIns="252000" rIns="252000" bIns="18000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7200" dirty="0">
                <a:latin typeface="Twinkl" pitchFamily="50" charset="0"/>
              </a:rPr>
              <a:t>I can recognise that the Internet plays an increasingly big role in our daily lives.</a:t>
            </a:r>
          </a:p>
          <a:p>
            <a:r>
              <a:rPr lang="en-GB" sz="7200" dirty="0">
                <a:latin typeface="Twinkl" pitchFamily="50" charset="0"/>
              </a:rPr>
              <a:t>I can identify the positive and negative uses of the Internet.</a:t>
            </a:r>
          </a:p>
          <a:p>
            <a:pPr>
              <a:lnSpc>
                <a:spcPct val="120000"/>
              </a:lnSpc>
            </a:pPr>
            <a:r>
              <a:rPr lang="en-GB" sz="7200" dirty="0">
                <a:latin typeface="Twinkl" pitchFamily="50" charset="0"/>
              </a:rPr>
              <a:t>I can explain what digital wellbeing means and understand how to</a:t>
            </a:r>
            <a:br>
              <a:rPr lang="en-GB" sz="7200" dirty="0">
                <a:latin typeface="Twinkl" pitchFamily="50" charset="0"/>
              </a:rPr>
            </a:br>
            <a:r>
              <a:rPr lang="en-GB" sz="7200" dirty="0">
                <a:latin typeface="Twinkl" pitchFamily="50" charset="0"/>
              </a:rPr>
              <a:t>look after my mental health and emotional wellbeing when I am online, including effectively managing my time.</a:t>
            </a:r>
          </a:p>
          <a:p>
            <a:pPr>
              <a:lnSpc>
                <a:spcPct val="120000"/>
              </a:lnSpc>
            </a:pPr>
            <a:r>
              <a:rPr lang="en-GB" sz="7200" dirty="0">
                <a:latin typeface="Twinkl" pitchFamily="50" charset="0"/>
              </a:rPr>
              <a:t>I can think about steps I am going to take to have a healthy </a:t>
            </a:r>
            <a:br>
              <a:rPr lang="en-GB" sz="7200" dirty="0">
                <a:latin typeface="Twinkl" pitchFamily="50" charset="0"/>
              </a:rPr>
            </a:br>
            <a:r>
              <a:rPr lang="en-GB" sz="7200" dirty="0">
                <a:latin typeface="Twinkl" pitchFamily="50" charset="0"/>
              </a:rPr>
              <a:t>digital life.</a:t>
            </a:r>
            <a:endParaRPr lang="en-GB" dirty="0">
              <a:latin typeface="Twinkl" pitchFamily="50" charset="0"/>
            </a:endParaRPr>
          </a:p>
        </p:txBody>
      </p:sp>
      <p:sp>
        <p:nvSpPr>
          <p:cNvPr id="9" name="TextBox 21"/>
          <p:cNvSpPr txBox="1">
            <a:spLocks noChangeArrowheads="1"/>
          </p:cNvSpPr>
          <p:nvPr/>
        </p:nvSpPr>
        <p:spPr bwMode="auto">
          <a:xfrm>
            <a:off x="2375756" y="6247089"/>
            <a:ext cx="4392488" cy="63248"/>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Roboto" panose="02000000000000000000" pitchFamily="2" charset="0"/>
                <a:cs typeface="Arial" panose="020B0604020202020204" pitchFamily="34" charset="0"/>
              </a:rPr>
              <a:t>This resource is fully in line with the Learning Outcomes and Core Themes outlined in the PSHE Association’s </a:t>
            </a:r>
            <a:r>
              <a:rPr lang="en-GB" sz="800" b="1" u="sng" baseline="30000" dirty="0">
                <a:solidFill>
                  <a:schemeClr val="accent1"/>
                </a:solidFill>
                <a:latin typeface="Roboto" panose="02000000000000000000" pitchFamily="2" charset="0"/>
                <a:cs typeface="Arial" panose="020B0604020202020204" pitchFamily="34" charset="0"/>
                <a:hlinkClick r:id="rId2"/>
              </a:rPr>
              <a:t>Programme of Study</a:t>
            </a:r>
            <a:r>
              <a:rPr lang="en-GB" sz="800" baseline="30000" dirty="0">
                <a:latin typeface="Roboto" panose="02000000000000000000" pitchFamily="2" charset="0"/>
                <a:cs typeface="Arial" panose="020B0604020202020204" pitchFamily="34" charset="0"/>
              </a:rPr>
              <a:t>.</a:t>
            </a:r>
          </a:p>
        </p:txBody>
      </p:sp>
    </p:spTree>
    <p:extLst>
      <p:ext uri="{BB962C8B-B14F-4D97-AF65-F5344CB8AC3E}">
        <p14:creationId xmlns:p14="http://schemas.microsoft.com/office/powerpoint/2010/main" val="4472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128623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pic>
        <p:nvPicPr>
          <p:cNvPr id="5" name="Picture 4" descr="A close up of a person&#10;&#10;Description automatically generated">
            <a:extLst>
              <a:ext uri="{FF2B5EF4-FFF2-40B4-BE49-F238E27FC236}">
                <a16:creationId xmlns:a16="http://schemas.microsoft.com/office/drawing/2014/main" id="{122686D1-F164-DD45-AB2F-BACE6A0A1F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3728" y="2338533"/>
            <a:ext cx="1963431" cy="4049688"/>
          </a:xfrm>
          <a:prstGeom prst="rect">
            <a:avLst/>
          </a:prstGeom>
        </p:spPr>
      </p:pic>
      <p:pic>
        <p:nvPicPr>
          <p:cNvPr id="7" name="Picture 6" descr="A picture containing shirt&#10;&#10;Description automatically generated">
            <a:extLst>
              <a:ext uri="{FF2B5EF4-FFF2-40B4-BE49-F238E27FC236}">
                <a16:creationId xmlns:a16="http://schemas.microsoft.com/office/drawing/2014/main" id="{19C1EEED-B905-FA4D-BF0D-73D22CD99E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51920" y="2743197"/>
            <a:ext cx="2676346" cy="3645024"/>
          </a:xfrm>
          <a:prstGeom prst="rect">
            <a:avLst/>
          </a:prstGeom>
        </p:spPr>
      </p:pic>
      <p:sp>
        <p:nvSpPr>
          <p:cNvPr id="8" name="Cloud 7">
            <a:extLst>
              <a:ext uri="{FF2B5EF4-FFF2-40B4-BE49-F238E27FC236}">
                <a16:creationId xmlns:a16="http://schemas.microsoft.com/office/drawing/2014/main" id="{23CBBE13-6EA0-F441-B565-A1110C422ACB}"/>
              </a:ext>
            </a:extLst>
          </p:cNvPr>
          <p:cNvSpPr/>
          <p:nvPr/>
        </p:nvSpPr>
        <p:spPr>
          <a:xfrm>
            <a:off x="610030" y="620685"/>
            <a:ext cx="2809842" cy="1440163"/>
          </a:xfrm>
          <a:prstGeom prst="cloud">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can the Internet be used positively?</a:t>
            </a:r>
          </a:p>
        </p:txBody>
      </p:sp>
      <p:sp>
        <p:nvSpPr>
          <p:cNvPr id="9" name="Cloud 8">
            <a:extLst>
              <a:ext uri="{FF2B5EF4-FFF2-40B4-BE49-F238E27FC236}">
                <a16:creationId xmlns:a16="http://schemas.microsoft.com/office/drawing/2014/main" id="{0E16FEE8-7CF2-3D44-A447-49B633517733}"/>
              </a:ext>
            </a:extLst>
          </p:cNvPr>
          <p:cNvSpPr/>
          <p:nvPr/>
        </p:nvSpPr>
        <p:spPr>
          <a:xfrm>
            <a:off x="6184103" y="1540207"/>
            <a:ext cx="2349867" cy="1573829"/>
          </a:xfrm>
          <a:prstGeom prst="cloud">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can </a:t>
            </a:r>
            <a:br>
              <a:rPr lang="en-US" dirty="0"/>
            </a:br>
            <a:r>
              <a:rPr lang="en-US" dirty="0"/>
              <a:t>it be used negatively?</a:t>
            </a:r>
          </a:p>
        </p:txBody>
      </p:sp>
      <p:sp>
        <p:nvSpPr>
          <p:cNvPr id="10" name="Oval 9">
            <a:extLst>
              <a:ext uri="{FF2B5EF4-FFF2-40B4-BE49-F238E27FC236}">
                <a16:creationId xmlns:a16="http://schemas.microsoft.com/office/drawing/2014/main" id="{7E3E1C90-EF8A-3D41-869A-CAC43E08270A}"/>
              </a:ext>
            </a:extLst>
          </p:cNvPr>
          <p:cNvSpPr/>
          <p:nvPr/>
        </p:nvSpPr>
        <p:spPr>
          <a:xfrm>
            <a:off x="1790945" y="2207978"/>
            <a:ext cx="364493" cy="35881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76AE3EF-1B13-CC4D-BF58-FD62E0BB41DD}"/>
              </a:ext>
            </a:extLst>
          </p:cNvPr>
          <p:cNvSpPr/>
          <p:nvPr/>
        </p:nvSpPr>
        <p:spPr>
          <a:xfrm>
            <a:off x="2059957" y="2597443"/>
            <a:ext cx="224929" cy="226821"/>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C489FE6-6F58-C94B-B4F8-D4335686DB9A}"/>
              </a:ext>
            </a:extLst>
          </p:cNvPr>
          <p:cNvSpPr/>
          <p:nvPr/>
        </p:nvSpPr>
        <p:spPr>
          <a:xfrm>
            <a:off x="6755486" y="3148697"/>
            <a:ext cx="364493" cy="35881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82FC3DB-575E-884C-9BFB-9025A069AF1B}"/>
              </a:ext>
            </a:extLst>
          </p:cNvPr>
          <p:cNvSpPr/>
          <p:nvPr/>
        </p:nvSpPr>
        <p:spPr>
          <a:xfrm>
            <a:off x="6456210" y="3501006"/>
            <a:ext cx="224929" cy="2268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AE2C80DE-9C3D-394D-AB30-BB661E2641E0}"/>
              </a:ext>
            </a:extLst>
          </p:cNvPr>
          <p:cNvSpPr/>
          <p:nvPr/>
        </p:nvSpPr>
        <p:spPr>
          <a:xfrm>
            <a:off x="437421" y="182890"/>
            <a:ext cx="3694930" cy="2212221"/>
          </a:xfrm>
          <a:prstGeom prst="clou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can we look  after our mental health and emotional wellbeing when</a:t>
            </a:r>
          </a:p>
          <a:p>
            <a:pPr algn="ctr"/>
            <a:r>
              <a:rPr lang="en-US" dirty="0"/>
              <a:t>spending time online?</a:t>
            </a:r>
          </a:p>
        </p:txBody>
      </p:sp>
      <p:sp>
        <p:nvSpPr>
          <p:cNvPr id="15" name="Oval 14">
            <a:extLst>
              <a:ext uri="{FF2B5EF4-FFF2-40B4-BE49-F238E27FC236}">
                <a16:creationId xmlns:a16="http://schemas.microsoft.com/office/drawing/2014/main" id="{12A3302B-B373-EB4A-9812-0F201D362E4C}"/>
              </a:ext>
            </a:extLst>
          </p:cNvPr>
          <p:cNvSpPr/>
          <p:nvPr/>
        </p:nvSpPr>
        <p:spPr>
          <a:xfrm>
            <a:off x="1709944" y="2329961"/>
            <a:ext cx="364493" cy="3588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B8442D5-3578-6948-AECA-D240F83890E9}"/>
              </a:ext>
            </a:extLst>
          </p:cNvPr>
          <p:cNvSpPr/>
          <p:nvPr/>
        </p:nvSpPr>
        <p:spPr>
          <a:xfrm>
            <a:off x="2017498" y="2723122"/>
            <a:ext cx="224929" cy="2268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grpId="0" nodeType="after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 presetClass="entr" presetSubtype="0" fill="hold" grpId="0" nodeType="afterEffect">
                                  <p:stCondLst>
                                    <p:cond delay="50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2500"/>
                            </p:stCondLst>
                            <p:childTnLst>
                              <p:par>
                                <p:cTn id="21" presetID="10" presetClass="entr" presetSubtype="0" fill="hold" grpId="0" nodeType="after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3500"/>
                            </p:stCondLst>
                            <p:childTnLst>
                              <p:par>
                                <p:cTn id="25" presetID="1" presetClass="entr" presetSubtype="0"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childTnLst>
                                </p:cTn>
                              </p:par>
                            </p:childTnLst>
                          </p:cTn>
                        </p:par>
                        <p:par>
                          <p:cTn id="27" fill="hold">
                            <p:stCondLst>
                              <p:cond delay="4000"/>
                            </p:stCondLst>
                            <p:childTnLst>
                              <p:par>
                                <p:cTn id="28" presetID="1" presetClass="exit" presetSubtype="0" fill="hold" grpId="1" nodeType="afterEffect">
                                  <p:stCondLst>
                                    <p:cond delay="500"/>
                                  </p:stCondLst>
                                  <p:childTnLst>
                                    <p:set>
                                      <p:cBhvr>
                                        <p:cTn id="29" dur="1" fill="hold">
                                          <p:stCondLst>
                                            <p:cond delay="0"/>
                                          </p:stCondLst>
                                        </p:cTn>
                                        <p:tgtEl>
                                          <p:spTgt spid="11"/>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8"/>
                                        </p:tgtEl>
                                        <p:attrNameLst>
                                          <p:attrName>style.visibility</p:attrName>
                                        </p:attrNameLst>
                                      </p:cBhvr>
                                      <p:to>
                                        <p:strVal val="hidden"/>
                                      </p:to>
                                    </p:set>
                                  </p:childTnLst>
                                </p:cTn>
                              </p:par>
                            </p:childTnLst>
                          </p:cTn>
                        </p:par>
                        <p:par>
                          <p:cTn id="34" fill="hold">
                            <p:stCondLst>
                              <p:cond delay="4500"/>
                            </p:stCondLst>
                            <p:childTnLst>
                              <p:par>
                                <p:cTn id="35" presetID="1" presetClass="entr" presetSubtype="0"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5000"/>
                            </p:stCondLst>
                            <p:childTnLst>
                              <p:par>
                                <p:cTn id="38" presetID="10" presetClass="entr" presetSubtype="0" fill="hold" grpId="0" nodeType="after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0" grpId="1" animBg="1"/>
      <p:bldP spid="11" grpId="0" animBg="1"/>
      <p:bldP spid="11" grpId="1"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Reconnecting</a:t>
            </a:r>
          </a:p>
        </p:txBody>
      </p:sp>
    </p:spTree>
    <p:extLst>
      <p:ext uri="{BB962C8B-B14F-4D97-AF65-F5344CB8AC3E}">
        <p14:creationId xmlns:p14="http://schemas.microsoft.com/office/powerpoint/2010/main" val="388437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1" y="648053"/>
            <a:ext cx="8220075" cy="994306"/>
          </a:xfrm>
        </p:spPr>
        <p:txBody>
          <a:bodyPr/>
          <a:lstStyle/>
          <a:p>
            <a:pPr algn="ctr"/>
            <a:r>
              <a:rPr lang="en-GB" dirty="0"/>
              <a:t>What Do We Use the </a:t>
            </a:r>
            <a:br>
              <a:rPr lang="en-GB" dirty="0"/>
            </a:br>
            <a:r>
              <a:rPr lang="en-GB" dirty="0"/>
              <a:t>Internet For?</a:t>
            </a:r>
            <a:endParaRPr lang="en-GB" dirty="0">
              <a:latin typeface="Twinkl" pitchFamily="2" charset="0"/>
            </a:endParaRPr>
          </a:p>
        </p:txBody>
      </p:sp>
      <p:pic>
        <p:nvPicPr>
          <p:cNvPr id="3" name="Pairs">
            <a:extLst>
              <a:ext uri="{FF2B5EF4-FFF2-40B4-BE49-F238E27FC236}">
                <a16:creationId xmlns:a16="http://schemas.microsoft.com/office/drawing/2014/main" id="{96A960A4-8F28-2546-8BC1-2265D641F7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
        <p:nvSpPr>
          <p:cNvPr id="4" name="Rectangle 3">
            <a:extLst>
              <a:ext uri="{FF2B5EF4-FFF2-40B4-BE49-F238E27FC236}">
                <a16:creationId xmlns:a16="http://schemas.microsoft.com/office/drawing/2014/main" id="{3F4E35F4-AE26-4B4F-9463-9AA7818FA105}"/>
              </a:ext>
            </a:extLst>
          </p:cNvPr>
          <p:cNvSpPr/>
          <p:nvPr/>
        </p:nvSpPr>
        <p:spPr>
          <a:xfrm>
            <a:off x="1268759" y="1700808"/>
            <a:ext cx="6606480" cy="923330"/>
          </a:xfrm>
          <a:prstGeom prst="rect">
            <a:avLst/>
          </a:prstGeom>
        </p:spPr>
        <p:txBody>
          <a:bodyPr wrap="square">
            <a:spAutoFit/>
          </a:bodyPr>
          <a:lstStyle/>
          <a:p>
            <a:pPr algn="ctr"/>
            <a:r>
              <a:rPr lang="en-US" dirty="0"/>
              <a:t>With a partner and in the time you are given, think of </a:t>
            </a:r>
            <a:br>
              <a:rPr lang="en-US" dirty="0"/>
            </a:br>
            <a:r>
              <a:rPr lang="en-US" dirty="0"/>
              <a:t>as many different ways as you can that we use the Internet </a:t>
            </a:r>
            <a:br>
              <a:rPr lang="en-US" dirty="0"/>
            </a:br>
            <a:r>
              <a:rPr lang="en-US" dirty="0"/>
              <a:t>in our daily lives.</a:t>
            </a:r>
          </a:p>
        </p:txBody>
      </p:sp>
      <p:pic>
        <p:nvPicPr>
          <p:cNvPr id="6" name="Picture 5" descr="A picture containing engineering drawing&#10;&#10;Description automatically generated">
            <a:extLst>
              <a:ext uri="{FF2B5EF4-FFF2-40B4-BE49-F238E27FC236}">
                <a16:creationId xmlns:a16="http://schemas.microsoft.com/office/drawing/2014/main" id="{51D9E7EE-F6F8-E74A-A2B6-57580A9B44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234" y="2421861"/>
            <a:ext cx="2061439" cy="1602096"/>
          </a:xfrm>
          <a:prstGeom prst="rect">
            <a:avLst/>
          </a:prstGeom>
        </p:spPr>
      </p:pic>
      <p:pic>
        <p:nvPicPr>
          <p:cNvPr id="8" name="Picture 7" descr="A person sitting at a desk with a computer&#10;&#10;Description automatically generated">
            <a:extLst>
              <a:ext uri="{FF2B5EF4-FFF2-40B4-BE49-F238E27FC236}">
                <a16:creationId xmlns:a16="http://schemas.microsoft.com/office/drawing/2014/main" id="{202214FA-25B6-9745-8A50-D776874E94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8586" y="4233863"/>
            <a:ext cx="2915414" cy="2061950"/>
          </a:xfrm>
          <a:prstGeom prst="rect">
            <a:avLst/>
          </a:prstGeom>
        </p:spPr>
      </p:pic>
      <p:pic>
        <p:nvPicPr>
          <p:cNvPr id="10" name="Picture 9" descr="A picture containing sitting, computer, computer, dark&#10;&#10;Description automatically generated">
            <a:extLst>
              <a:ext uri="{FF2B5EF4-FFF2-40B4-BE49-F238E27FC236}">
                <a16:creationId xmlns:a16="http://schemas.microsoft.com/office/drawing/2014/main" id="{8D08EE86-AF68-2D4C-ABD1-08B3F67FA9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161" y="4126217"/>
            <a:ext cx="2634141" cy="2061950"/>
          </a:xfrm>
          <a:prstGeom prst="rect">
            <a:avLst/>
          </a:prstGeom>
        </p:spPr>
      </p:pic>
      <p:pic>
        <p:nvPicPr>
          <p:cNvPr id="12" name="Picture 11" descr="A screenshot of a computer screen&#10;&#10;Description automatically generated">
            <a:extLst>
              <a:ext uri="{FF2B5EF4-FFF2-40B4-BE49-F238E27FC236}">
                <a16:creationId xmlns:a16="http://schemas.microsoft.com/office/drawing/2014/main" id="{BF30991D-E70C-B841-B73C-39875959CB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84577" y="2501899"/>
            <a:ext cx="2062347" cy="1602096"/>
          </a:xfrm>
          <a:prstGeom prst="rect">
            <a:avLst/>
          </a:prstGeom>
        </p:spPr>
      </p:pic>
      <p:pic>
        <p:nvPicPr>
          <p:cNvPr id="14" name="Picture 13">
            <a:extLst>
              <a:ext uri="{FF2B5EF4-FFF2-40B4-BE49-F238E27FC236}">
                <a16:creationId xmlns:a16="http://schemas.microsoft.com/office/drawing/2014/main" id="{2DE99293-7A9A-7848-BA56-DF003D4D93C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90424" y="3244642"/>
            <a:ext cx="1763150" cy="1763150"/>
          </a:xfrm>
          <a:prstGeom prst="rect">
            <a:avLst/>
          </a:prstGeom>
        </p:spPr>
      </p:pic>
      <p:pic>
        <p:nvPicPr>
          <p:cNvPr id="13" name="Picture 12">
            <a:extLst>
              <a:ext uri="{FF2B5EF4-FFF2-40B4-BE49-F238E27FC236}">
                <a16:creationId xmlns:a16="http://schemas.microsoft.com/office/drawing/2014/main" id="{7563B27E-5405-4C4A-9B8B-95037E47640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1029" t="6345" r="121" b="4114"/>
          <a:stretch/>
        </p:blipFill>
        <p:spPr>
          <a:xfrm rot="16200000">
            <a:off x="3828426" y="3355473"/>
            <a:ext cx="1566584" cy="1578720"/>
          </a:xfrm>
          <a:prstGeom prst="rect">
            <a:avLst/>
          </a:prstGeom>
        </p:spPr>
      </p:pic>
      <p:sp>
        <p:nvSpPr>
          <p:cNvPr id="15" name="Oval 14">
            <a:extLst>
              <a:ext uri="{FF2B5EF4-FFF2-40B4-BE49-F238E27FC236}">
                <a16:creationId xmlns:a16="http://schemas.microsoft.com/office/drawing/2014/main" id="{C327EA50-05D3-F949-A0E0-3E88BD5A4EBF}"/>
              </a:ext>
            </a:extLst>
          </p:cNvPr>
          <p:cNvSpPr/>
          <p:nvPr/>
        </p:nvSpPr>
        <p:spPr>
          <a:xfrm>
            <a:off x="2952164" y="2661630"/>
            <a:ext cx="3011011" cy="3014598"/>
          </a:xfrm>
          <a:prstGeom prst="ellipse">
            <a:avLst/>
          </a:prstGeom>
          <a:solidFill>
            <a:srgbClr val="E5007E"/>
          </a:solidFill>
          <a:ln w="38100">
            <a:solidFill>
              <a:srgbClr val="AFD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Twinkl" pitchFamily="2" charset="0"/>
              </a:rPr>
              <a:t>Stop</a:t>
            </a:r>
          </a:p>
        </p:txBody>
      </p:sp>
      <p:sp>
        <p:nvSpPr>
          <p:cNvPr id="16" name="Round Diagonal Corner of Rectangle 15">
            <a:extLst>
              <a:ext uri="{FF2B5EF4-FFF2-40B4-BE49-F238E27FC236}">
                <a16:creationId xmlns:a16="http://schemas.microsoft.com/office/drawing/2014/main" id="{D7F2C28A-5F7E-9949-AC45-D62DDEC7BBAF}"/>
              </a:ext>
            </a:extLst>
          </p:cNvPr>
          <p:cNvSpPr/>
          <p:nvPr/>
        </p:nvSpPr>
        <p:spPr>
          <a:xfrm>
            <a:off x="689606" y="3045479"/>
            <a:ext cx="2178930" cy="2061950"/>
          </a:xfrm>
          <a:prstGeom prst="round2Diag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Your time is up! What different uses did you think of?</a:t>
            </a:r>
          </a:p>
        </p:txBody>
      </p:sp>
      <p:sp>
        <p:nvSpPr>
          <p:cNvPr id="18" name="Round Diagonal Corner of Rectangle 17">
            <a:extLst>
              <a:ext uri="{FF2B5EF4-FFF2-40B4-BE49-F238E27FC236}">
                <a16:creationId xmlns:a16="http://schemas.microsoft.com/office/drawing/2014/main" id="{2FCA8F64-F000-3D42-9FEA-96B6AF86C6C9}"/>
              </a:ext>
            </a:extLst>
          </p:cNvPr>
          <p:cNvSpPr/>
          <p:nvPr/>
        </p:nvSpPr>
        <p:spPr>
          <a:xfrm>
            <a:off x="6040686" y="2731391"/>
            <a:ext cx="2537090" cy="2809432"/>
          </a:xfrm>
          <a:prstGeom prst="round2Diag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The Internet is a growing part of our daily lives, that’s why it is important we learn how to use it in a way that helps us all and doesn’t harm anyone.</a:t>
            </a:r>
          </a:p>
          <a:p>
            <a:pPr algn="ctr"/>
            <a:endParaRPr lang="en-US" dirty="0"/>
          </a:p>
        </p:txBody>
      </p:sp>
    </p:spTree>
    <p:extLst>
      <p:ext uri="{BB962C8B-B14F-4D97-AF65-F5344CB8AC3E}">
        <p14:creationId xmlns:p14="http://schemas.microsoft.com/office/powerpoint/2010/main" val="37199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3600000">
                                      <p:cBhvr>
                                        <p:cTn id="19" dur="59000" fill="hold"/>
                                        <p:tgtEl>
                                          <p:spTgt spid="13"/>
                                        </p:tgtEl>
                                        <p:attrNameLst>
                                          <p:attrName>r</p:attrName>
                                        </p:attrNameLst>
                                      </p:cBhvr>
                                    </p:animRot>
                                  </p:childTnLst>
                                </p:cTn>
                              </p:par>
                            </p:childTnLst>
                          </p:cTn>
                        </p:par>
                        <p:par>
                          <p:cTn id="20" fill="hold">
                            <p:stCondLst>
                              <p:cond delay="59000"/>
                            </p:stCondLst>
                            <p:childTnLst>
                              <p:par>
                                <p:cTn id="21" presetID="8" presetClass="emph" presetSubtype="0" fill="hold" nodeType="afterEffect">
                                  <p:stCondLst>
                                    <p:cond delay="0"/>
                                  </p:stCondLst>
                                  <p:childTnLst>
                                    <p:animRot by="3600000">
                                      <p:cBhvr>
                                        <p:cTn id="22" dur="59000" fill="hold"/>
                                        <p:tgtEl>
                                          <p:spTgt spid="13"/>
                                        </p:tgtEl>
                                        <p:attrNameLst>
                                          <p:attrName>r</p:attrName>
                                        </p:attrNameLst>
                                      </p:cBhvr>
                                    </p:animRot>
                                  </p:childTnLst>
                                </p:cTn>
                              </p:par>
                            </p:childTnLst>
                          </p:cTn>
                        </p:par>
                        <p:par>
                          <p:cTn id="23" fill="hold">
                            <p:stCondLst>
                              <p:cond delay="118000"/>
                            </p:stCondLst>
                            <p:childTnLst>
                              <p:par>
                                <p:cTn id="24" presetID="8" presetClass="emph" presetSubtype="0" fill="hold" nodeType="afterEffect">
                                  <p:stCondLst>
                                    <p:cond delay="0"/>
                                  </p:stCondLst>
                                  <p:childTnLst>
                                    <p:animRot by="3600000">
                                      <p:cBhvr>
                                        <p:cTn id="25" dur="59000" fill="hold"/>
                                        <p:tgtEl>
                                          <p:spTgt spid="13"/>
                                        </p:tgtEl>
                                        <p:attrNameLst>
                                          <p:attrName>r</p:attrName>
                                        </p:attrNameLst>
                                      </p:cBhvr>
                                    </p:animRot>
                                  </p:childTnLst>
                                </p:cTn>
                              </p:par>
                            </p:childTnLst>
                          </p:cTn>
                        </p:par>
                        <p:par>
                          <p:cTn id="26" fill="hold">
                            <p:stCondLst>
                              <p:cond delay="177000"/>
                            </p:stCondLst>
                            <p:childTnLst>
                              <p:par>
                                <p:cTn id="27" presetID="8" presetClass="emph" presetSubtype="0" fill="hold" nodeType="afterEffect">
                                  <p:stCondLst>
                                    <p:cond delay="0"/>
                                  </p:stCondLst>
                                  <p:childTnLst>
                                    <p:animRot by="3600000">
                                      <p:cBhvr>
                                        <p:cTn id="28" dur="59000" fill="hold"/>
                                        <p:tgtEl>
                                          <p:spTgt spid="13"/>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3600000">
                                      <p:cBhvr>
                                        <p:cTn id="31" dur="59000" fill="hold"/>
                                        <p:tgtEl>
                                          <p:spTgt spid="13"/>
                                        </p:tgtEl>
                                        <p:attrNameLst>
                                          <p:attrName>r</p:attrName>
                                        </p:attrNameLst>
                                      </p:cBhvr>
                                    </p:animRot>
                                  </p:childTnLst>
                                </p:cTn>
                              </p:par>
                            </p:childTnLst>
                          </p:cTn>
                        </p:par>
                        <p:par>
                          <p:cTn id="32" fill="hold">
                            <p:stCondLst>
                              <p:cond delay="295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1" presetClass="exit" presetSubtype="0" fill="hold" nodeType="withEffect">
                                  <p:stCondLst>
                                    <p:cond delay="0"/>
                                  </p:stCondLst>
                                  <p:childTnLst>
                                    <p:set>
                                      <p:cBhvr>
                                        <p:cTn id="39" dur="1" fill="hold">
                                          <p:stCondLst>
                                            <p:cond delay="0"/>
                                          </p:stCondLst>
                                        </p:cTn>
                                        <p:tgtEl>
                                          <p:spTgt spid="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0"/>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2"/>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Exploring</a:t>
            </a:r>
          </a:p>
        </p:txBody>
      </p:sp>
    </p:spTree>
    <p:extLst>
      <p:ext uri="{BB962C8B-B14F-4D97-AF65-F5344CB8AC3E}">
        <p14:creationId xmlns:p14="http://schemas.microsoft.com/office/powerpoint/2010/main" val="71691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CEE1D44D-A68F-824C-86CC-91A4D347FE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689" y="3933056"/>
            <a:ext cx="4022546" cy="2772726"/>
          </a:xfrm>
          <a:prstGeom prst="rect">
            <a:avLst/>
          </a:prstGeom>
          <a:effectLst>
            <a:outerShdw blurRad="50800" dist="38100" dir="2700000" algn="tl" rotWithShape="0">
              <a:prstClr val="black">
                <a:alpha val="40000"/>
              </a:prstClr>
            </a:outerShdw>
          </a:effectLst>
        </p:spPr>
      </p:pic>
      <p:pic>
        <p:nvPicPr>
          <p:cNvPr id="7" name="Picture 6" descr="Diagram&#10;&#10;Description automatically generated">
            <a:extLst>
              <a:ext uri="{FF2B5EF4-FFF2-40B4-BE49-F238E27FC236}">
                <a16:creationId xmlns:a16="http://schemas.microsoft.com/office/drawing/2014/main" id="{90642515-2EF1-DC4B-9852-148FD21563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4689" y="3375095"/>
            <a:ext cx="4022546" cy="2772727"/>
          </a:xfrm>
          <a:prstGeom prst="rect">
            <a:avLst/>
          </a:prstGeom>
          <a:effectLst>
            <a:outerShdw blurRad="50800" dist="38100" dir="2700000" algn="tl" rotWithShape="0">
              <a:prstClr val="black">
                <a:alpha val="40000"/>
              </a:prstClr>
            </a:outerShdw>
          </a:effectLst>
        </p:spPr>
      </p:pic>
      <p:sp>
        <p:nvSpPr>
          <p:cNvPr id="8" name="Pentagon 7">
            <a:extLst>
              <a:ext uri="{FF2B5EF4-FFF2-40B4-BE49-F238E27FC236}">
                <a16:creationId xmlns:a16="http://schemas.microsoft.com/office/drawing/2014/main" id="{88E85325-C770-2249-8776-DC4A2EEC67F5}"/>
              </a:ext>
            </a:extLst>
          </p:cNvPr>
          <p:cNvSpPr/>
          <p:nvPr/>
        </p:nvSpPr>
        <p:spPr>
          <a:xfrm>
            <a:off x="468858" y="1750085"/>
            <a:ext cx="7902052" cy="792088"/>
          </a:xfrm>
          <a:prstGeom prst="homePlat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Like many things in our lives, there are benefits of using the Internet </a:t>
            </a:r>
            <a:br>
              <a:rPr lang="en-US" dirty="0"/>
            </a:br>
            <a:r>
              <a:rPr lang="en-US" dirty="0"/>
              <a:t>but there are also risks.</a:t>
            </a:r>
          </a:p>
        </p:txBody>
      </p:sp>
      <p:sp>
        <p:nvSpPr>
          <p:cNvPr id="9" name="Rectangle 8">
            <a:extLst>
              <a:ext uri="{FF2B5EF4-FFF2-40B4-BE49-F238E27FC236}">
                <a16:creationId xmlns:a16="http://schemas.microsoft.com/office/drawing/2014/main" id="{BA85E334-A4CE-3F42-9618-E18E0EB4A5AD}"/>
              </a:ext>
            </a:extLst>
          </p:cNvPr>
          <p:cNvSpPr/>
          <p:nvPr/>
        </p:nvSpPr>
        <p:spPr>
          <a:xfrm>
            <a:off x="518196" y="2511087"/>
            <a:ext cx="7538975" cy="923330"/>
          </a:xfrm>
          <a:prstGeom prst="rect">
            <a:avLst/>
          </a:prstGeom>
        </p:spPr>
        <p:txBody>
          <a:bodyPr wrap="square">
            <a:spAutoFit/>
          </a:bodyPr>
          <a:lstStyle/>
          <a:p>
            <a:r>
              <a:rPr lang="en-US" dirty="0"/>
              <a:t>It is important we understand how the Internet can be used in a positive way but also in a negative way. This helps us all to stay safe and well.</a:t>
            </a:r>
          </a:p>
        </p:txBody>
      </p:sp>
      <p:sp>
        <p:nvSpPr>
          <p:cNvPr id="10" name="Round Diagonal Corner of Rectangle 9">
            <a:extLst>
              <a:ext uri="{FF2B5EF4-FFF2-40B4-BE49-F238E27FC236}">
                <a16:creationId xmlns:a16="http://schemas.microsoft.com/office/drawing/2014/main" id="{00E971DF-3E14-E84A-BBEB-C90C88AC8AE1}"/>
              </a:ext>
            </a:extLst>
          </p:cNvPr>
          <p:cNvSpPr/>
          <p:nvPr/>
        </p:nvSpPr>
        <p:spPr>
          <a:xfrm>
            <a:off x="5392911" y="3375095"/>
            <a:ext cx="2779138" cy="2880639"/>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With a parent</a:t>
            </a:r>
            <a:r>
              <a:rPr lang="en-US" dirty="0" smtClean="0"/>
              <a:t>, </a:t>
            </a:r>
            <a:r>
              <a:rPr lang="en-US" dirty="0"/>
              <a:t>sort the cards into two groups. One group will show uses of the Internet you think are positive and the other group will show uses of the Internet you think are negative.</a:t>
            </a:r>
          </a:p>
        </p:txBody>
      </p:sp>
      <p:pic>
        <p:nvPicPr>
          <p:cNvPr id="11" name="Group Work">
            <a:extLst>
              <a:ext uri="{FF2B5EF4-FFF2-40B4-BE49-F238E27FC236}">
                <a16:creationId xmlns:a16="http://schemas.microsoft.com/office/drawing/2014/main" id="{8B31B56A-7ECF-8A4E-85D6-2CD0B3C9089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61263" y="512763"/>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28477D1C-4F11-8D4B-8320-72C3F87AD4FA}"/>
              </a:ext>
            </a:extLst>
          </p:cNvPr>
          <p:cNvSpPr txBox="1">
            <a:spLocks/>
          </p:cNvSpPr>
          <p:nvPr/>
        </p:nvSpPr>
        <p:spPr>
          <a:xfrm>
            <a:off x="309846" y="661037"/>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US" dirty="0"/>
              <a:t>The Positive and Negative</a:t>
            </a:r>
            <a:br>
              <a:rPr lang="en-US" dirty="0"/>
            </a:br>
            <a:r>
              <a:rPr lang="en-US" dirty="0"/>
              <a:t>Use of the Internet</a:t>
            </a:r>
          </a:p>
        </p:txBody>
      </p:sp>
    </p:spTree>
    <p:extLst>
      <p:ext uri="{BB962C8B-B14F-4D97-AF65-F5344CB8AC3E}">
        <p14:creationId xmlns:p14="http://schemas.microsoft.com/office/powerpoint/2010/main" val="130632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hole Class">
            <a:extLst>
              <a:ext uri="{FF2B5EF4-FFF2-40B4-BE49-F238E27FC236}">
                <a16:creationId xmlns:a16="http://schemas.microsoft.com/office/drawing/2014/main" id="{1E4F8497-0997-7F43-B2E9-C667DE810D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4048"/>
            <a:ext cx="1238498" cy="864000"/>
          </a:xfrm>
          <a:prstGeom prst="rect">
            <a:avLst/>
          </a:prstGeom>
        </p:spPr>
      </p:pic>
      <p:sp>
        <p:nvSpPr>
          <p:cNvPr id="4" name="Rectangle 3">
            <a:extLst>
              <a:ext uri="{FF2B5EF4-FFF2-40B4-BE49-F238E27FC236}">
                <a16:creationId xmlns:a16="http://schemas.microsoft.com/office/drawing/2014/main" id="{26487A3D-1F79-1F43-95DC-4F2F475FCA2A}"/>
              </a:ext>
            </a:extLst>
          </p:cNvPr>
          <p:cNvSpPr/>
          <p:nvPr/>
        </p:nvSpPr>
        <p:spPr>
          <a:xfrm>
            <a:off x="888571" y="1683653"/>
            <a:ext cx="1917513" cy="369332"/>
          </a:xfrm>
          <a:prstGeom prst="rect">
            <a:avLst/>
          </a:prstGeom>
        </p:spPr>
        <p:txBody>
          <a:bodyPr wrap="none">
            <a:spAutoFit/>
          </a:bodyPr>
          <a:lstStyle/>
          <a:p>
            <a:r>
              <a:rPr lang="en-US" dirty="0"/>
              <a:t>How did you do?</a:t>
            </a:r>
          </a:p>
        </p:txBody>
      </p:sp>
      <p:sp>
        <p:nvSpPr>
          <p:cNvPr id="6" name="Rectangle 5">
            <a:extLst>
              <a:ext uri="{FF2B5EF4-FFF2-40B4-BE49-F238E27FC236}">
                <a16:creationId xmlns:a16="http://schemas.microsoft.com/office/drawing/2014/main" id="{7C714362-C2AF-DA40-83C7-02C51F5B9410}"/>
              </a:ext>
            </a:extLst>
          </p:cNvPr>
          <p:cNvSpPr/>
          <p:nvPr/>
        </p:nvSpPr>
        <p:spPr>
          <a:xfrm>
            <a:off x="681847" y="2052270"/>
            <a:ext cx="2330959" cy="144016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These are some of the ways in which the Internet can be used positively…</a:t>
            </a:r>
          </a:p>
        </p:txBody>
      </p:sp>
      <p:pic>
        <p:nvPicPr>
          <p:cNvPr id="8" name="Picture 7" descr="Diagram&#10;&#10;Description automatically generated">
            <a:extLst>
              <a:ext uri="{FF2B5EF4-FFF2-40B4-BE49-F238E27FC236}">
                <a16:creationId xmlns:a16="http://schemas.microsoft.com/office/drawing/2014/main" id="{042F10BD-1F43-CE43-9C95-22599E8E7B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b="1541"/>
          <a:stretch/>
        </p:blipFill>
        <p:spPr>
          <a:xfrm>
            <a:off x="3162609" y="1863131"/>
            <a:ext cx="5298822" cy="3686714"/>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762A8922-AF19-AA4E-8A6D-E1D74BA271C4}"/>
              </a:ext>
            </a:extLst>
          </p:cNvPr>
          <p:cNvSpPr/>
          <p:nvPr/>
        </p:nvSpPr>
        <p:spPr>
          <a:xfrm>
            <a:off x="681846" y="3573016"/>
            <a:ext cx="2330959" cy="1440160"/>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These are some of the ways in which the Internet can be used negatively…</a:t>
            </a:r>
          </a:p>
        </p:txBody>
      </p:sp>
      <p:pic>
        <p:nvPicPr>
          <p:cNvPr id="11" name="Picture 10" descr="Diagram&#10;&#10;Description automatically generated">
            <a:extLst>
              <a:ext uri="{FF2B5EF4-FFF2-40B4-BE49-F238E27FC236}">
                <a16:creationId xmlns:a16="http://schemas.microsoft.com/office/drawing/2014/main" id="{0007F433-A2AB-274F-990A-CBD01573B42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66212" y="3954689"/>
            <a:ext cx="5449343" cy="1630693"/>
          </a:xfrm>
          <a:prstGeom prst="rect">
            <a:avLst/>
          </a:prstGeom>
        </p:spPr>
      </p:pic>
      <p:pic>
        <p:nvPicPr>
          <p:cNvPr id="13" name="Picture 12" descr="Diagram&#10;&#10;Description automatically generated">
            <a:extLst>
              <a:ext uri="{FF2B5EF4-FFF2-40B4-BE49-F238E27FC236}">
                <a16:creationId xmlns:a16="http://schemas.microsoft.com/office/drawing/2014/main" id="{1F605B06-DFEE-454B-9559-F4EFF05C7CE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95256" y="1949852"/>
            <a:ext cx="3833528" cy="1401505"/>
          </a:xfrm>
          <a:prstGeom prst="rect">
            <a:avLst/>
          </a:prstGeom>
        </p:spPr>
      </p:pic>
      <p:sp>
        <p:nvSpPr>
          <p:cNvPr id="14" name="Rectangle 13">
            <a:extLst>
              <a:ext uri="{FF2B5EF4-FFF2-40B4-BE49-F238E27FC236}">
                <a16:creationId xmlns:a16="http://schemas.microsoft.com/office/drawing/2014/main" id="{DDBAD0DE-3415-034D-81F7-2930F7757BCB}"/>
              </a:ext>
            </a:extLst>
          </p:cNvPr>
          <p:cNvSpPr/>
          <p:nvPr/>
        </p:nvSpPr>
        <p:spPr>
          <a:xfrm>
            <a:off x="651079" y="5684783"/>
            <a:ext cx="6122402" cy="646331"/>
          </a:xfrm>
          <a:prstGeom prst="rect">
            <a:avLst/>
          </a:prstGeom>
        </p:spPr>
        <p:txBody>
          <a:bodyPr wrap="square">
            <a:spAutoFit/>
          </a:bodyPr>
          <a:lstStyle/>
          <a:p>
            <a:r>
              <a:rPr lang="en-US" dirty="0"/>
              <a:t>Were there any cards which you found hard to group? If so, why do you think that was?</a:t>
            </a:r>
          </a:p>
        </p:txBody>
      </p:sp>
      <p:sp>
        <p:nvSpPr>
          <p:cNvPr id="15" name="Rectangle 14">
            <a:extLst>
              <a:ext uri="{FF2B5EF4-FFF2-40B4-BE49-F238E27FC236}">
                <a16:creationId xmlns:a16="http://schemas.microsoft.com/office/drawing/2014/main" id="{1FD5ACB0-1357-CF4E-BB07-E44BC37AD506}"/>
              </a:ext>
            </a:extLst>
          </p:cNvPr>
          <p:cNvSpPr/>
          <p:nvPr/>
        </p:nvSpPr>
        <p:spPr>
          <a:xfrm>
            <a:off x="651079" y="5701118"/>
            <a:ext cx="6449953" cy="646331"/>
          </a:xfrm>
          <a:prstGeom prst="rect">
            <a:avLst/>
          </a:prstGeom>
        </p:spPr>
        <p:txBody>
          <a:bodyPr wrap="square">
            <a:spAutoFit/>
          </a:bodyPr>
          <a:lstStyle/>
          <a:p>
            <a:r>
              <a:rPr lang="en-US" dirty="0"/>
              <a:t>We all have a shared responsibility to use the Internet positively, for our own wellbeing and the wellbeing of others.</a:t>
            </a:r>
          </a:p>
        </p:txBody>
      </p:sp>
      <p:pic>
        <p:nvPicPr>
          <p:cNvPr id="7" name="Picture 6" descr="Diagram&#10;&#10;Description automatically generated">
            <a:extLst>
              <a:ext uri="{FF2B5EF4-FFF2-40B4-BE49-F238E27FC236}">
                <a16:creationId xmlns:a16="http://schemas.microsoft.com/office/drawing/2014/main" id="{706397F4-5F7F-0B4C-BABC-A336E06B48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84" t="966" r="73625" b="60030"/>
          <a:stretch/>
        </p:blipFill>
        <p:spPr>
          <a:xfrm>
            <a:off x="7101032" y="2986408"/>
            <a:ext cx="1331976" cy="1440160"/>
          </a:xfrm>
          <a:prstGeom prst="rect">
            <a:avLst/>
          </a:prstGeom>
        </p:spPr>
      </p:pic>
      <p:sp>
        <p:nvSpPr>
          <p:cNvPr id="16" name="Title 1">
            <a:extLst>
              <a:ext uri="{FF2B5EF4-FFF2-40B4-BE49-F238E27FC236}">
                <a16:creationId xmlns:a16="http://schemas.microsoft.com/office/drawing/2014/main" id="{54580D44-C87A-5544-8D15-F5242587CCD8}"/>
              </a:ext>
            </a:extLst>
          </p:cNvPr>
          <p:cNvSpPr txBox="1">
            <a:spLocks/>
          </p:cNvSpPr>
          <p:nvPr/>
        </p:nvSpPr>
        <p:spPr>
          <a:xfrm>
            <a:off x="309846" y="661037"/>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US" dirty="0"/>
              <a:t>The Positive and Negative</a:t>
            </a:r>
            <a:br>
              <a:rPr lang="en-US" dirty="0"/>
            </a:br>
            <a:r>
              <a:rPr lang="en-US" dirty="0"/>
              <a:t>Use of the Internet</a:t>
            </a:r>
          </a:p>
        </p:txBody>
      </p:sp>
    </p:spTree>
    <p:extLst>
      <p:ext uri="{BB962C8B-B14F-4D97-AF65-F5344CB8AC3E}">
        <p14:creationId xmlns:p14="http://schemas.microsoft.com/office/powerpoint/2010/main" val="123567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xit" presetSubtype="4" fill="hold" nodeType="clickEffect">
                                  <p:stCondLst>
                                    <p:cond delay="0"/>
                                  </p:stCondLst>
                                  <p:childTnLst>
                                    <p:anim calcmode="lin" valueType="num">
                                      <p:cBhvr additive="base">
                                        <p:cTn id="22" dur="500"/>
                                        <p:tgtEl>
                                          <p:spTgt spid="8"/>
                                        </p:tgtEl>
                                        <p:attrNameLst>
                                          <p:attrName>ppt_y</p:attrName>
                                        </p:attrNameLst>
                                      </p:cBhvr>
                                      <p:tavLst>
                                        <p:tav tm="0">
                                          <p:val>
                                            <p:strVal val="#ppt_y"/>
                                          </p:val>
                                        </p:tav>
                                        <p:tav tm="100000">
                                          <p:val>
                                            <p:strVal val="#ppt_y+#ppt_h*1.125000"/>
                                          </p:val>
                                        </p:tav>
                                      </p:tavLst>
                                    </p:anim>
                                    <p:animEffect transition="out" filter="wipe(down)">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4"/>
                                        </p:tgtEl>
                                        <p:attrNameLst>
                                          <p:attrName>style.visibility</p:attrName>
                                        </p:attrNameLst>
                                      </p:cBhvr>
                                      <p:to>
                                        <p:strVal val="hidden"/>
                                      </p:to>
                                    </p:set>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4" grpId="0"/>
      <p:bldP spid="14" grpId="1"/>
      <p:bldP spid="15" grpId="0"/>
    </p:bld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4" id="{91906BCC-D3E6-4E1E-9D3B-0D795D1CF8BA}" vid="{73F68995-5F23-4703-B337-9914CB83CA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719</TotalTime>
  <Words>836</Words>
  <Application>Microsoft Office PowerPoint</Application>
  <PresentationFormat>On-screen Show (4:3)</PresentationFormat>
  <Paragraphs>85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Twinkl</vt:lpstr>
      <vt:lpstr>Roboto</vt:lpstr>
      <vt:lpstr>Sassoon Infant Rg</vt:lpstr>
      <vt:lpstr>Office Theme</vt:lpstr>
      <vt:lpstr>PowerPoint Presentation</vt:lpstr>
      <vt:lpstr>PowerPoint Presentation</vt:lpstr>
      <vt:lpstr>The Big Questions</vt:lpstr>
      <vt:lpstr>PowerPoint Presentation</vt:lpstr>
      <vt:lpstr>Reconnecting</vt:lpstr>
      <vt:lpstr>What Do We Use the  Internet For?</vt:lpstr>
      <vt:lpstr>Exploring</vt:lpstr>
      <vt:lpstr>PowerPoint Presentation</vt:lpstr>
      <vt:lpstr>PowerPoint Presentation</vt:lpstr>
      <vt:lpstr>Digital Wellbeing</vt:lpstr>
      <vt:lpstr>Digital Wellbeing</vt:lpstr>
      <vt:lpstr>Consolidating</vt:lpstr>
      <vt:lpstr> A Healthy Digital Life</vt:lpstr>
      <vt:lpstr>Reflecting</vt:lpstr>
      <vt:lpstr>Looking After My  Digital Wellbeing</vt:lpstr>
      <vt:lpstr>The Big 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Doroftei</dc:creator>
  <cp:lastModifiedBy>Alina Doroftei</cp:lastModifiedBy>
  <cp:revision>17</cp:revision>
  <dcterms:created xsi:type="dcterms:W3CDTF">2020-10-07T13:47:31Z</dcterms:created>
  <dcterms:modified xsi:type="dcterms:W3CDTF">2021-02-09T21:02:09Z</dcterms:modified>
</cp:coreProperties>
</file>