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1" r:id="rId6"/>
    <p:sldId id="260" r:id="rId7"/>
    <p:sldId id="265" r:id="rId8"/>
    <p:sldId id="266" r:id="rId9"/>
    <p:sldId id="267" r:id="rId10"/>
    <p:sldId id="269" r:id="rId11"/>
    <p:sldId id="268" r:id="rId12"/>
    <p:sldId id="263" r:id="rId13"/>
    <p:sldId id="262" r:id="rId14"/>
    <p:sldId id="271" r:id="rId15"/>
    <p:sldId id="264" r:id="rId16"/>
    <p:sldId id="272" r:id="rId17"/>
    <p:sldId id="273" r:id="rId18"/>
    <p:sldId id="274" r:id="rId19"/>
    <p:sldId id="275" r:id="rId20"/>
    <p:sldId id="276" r:id="rId21"/>
    <p:sldId id="278" r:id="rId22"/>
    <p:sldId id="277" r:id="rId23"/>
    <p:sldId id="280" r:id="rId24"/>
    <p:sldId id="279" r:id="rId25"/>
    <p:sldId id="281" r:id="rId26"/>
    <p:sldId id="282" r:id="rId27"/>
    <p:sldId id="284" r:id="rId28"/>
    <p:sldId id="283" r:id="rId29"/>
    <p:sldId id="286" r:id="rId30"/>
    <p:sldId id="287" r:id="rId31"/>
    <p:sldId id="285" r:id="rId32"/>
    <p:sldId id="288" r:id="rId33"/>
    <p:sldId id="289" r:id="rId34"/>
    <p:sldId id="290" r:id="rId35"/>
    <p:sldId id="292" r:id="rId36"/>
    <p:sldId id="291"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5022"/>
    <a:srgbClr val="335323"/>
    <a:srgbClr val="2D491E"/>
    <a:srgbClr val="243A18"/>
    <a:srgbClr val="203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50"/>
  </p:normalViewPr>
  <p:slideViewPr>
    <p:cSldViewPr snapToGrid="0">
      <p:cViewPr>
        <p:scale>
          <a:sx n="98" d="100"/>
          <a:sy n="98" d="100"/>
        </p:scale>
        <p:origin x="96"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74AF-A020-3165-95D8-F2076F56CE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BBA3A2C-867B-8C6B-D2E9-EF3A64D3E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AAEA334-FEDE-8048-0874-AC8BD3423ECA}"/>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29BBCA52-A711-C52E-ACB4-DAFB63D85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EA16C-7B03-FE6A-0B82-49A2A928EFA8}"/>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270863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75BC-E2C5-D489-81A5-3B1E367B31E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50A41A-B9A4-5250-F3BC-9B41900B72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E91E29-763F-4FBA-728F-F330977E10BF}"/>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703A951C-4E2C-3FC8-F224-69FDE1AA6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57F48-5172-7D7D-3386-A955C508136C}"/>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263023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18CD9-1088-1DE7-9F40-E6BD378B9E2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7085F0-5402-4531-1B66-711916CE81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CB0928-D300-FE85-46BC-9F1AEDA811BA}"/>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A9C6452C-B1D9-A727-A7D9-DE914AEFE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3C21A-F33D-9667-E9CF-90CC6C6AA2F2}"/>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170348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28BA-F3A1-EAD5-5788-CBA88EFA14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0457C71-ED24-4495-1BAF-F0EDEE8584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33E77B-86F4-6B7C-3B14-08D3DA8CBCE1}"/>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4328C37D-0D04-E5C9-6E28-7F44F4B3C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BFE60-7E08-465F-2E40-570CDC469A01}"/>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251992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9A42-FD7A-AF32-F47B-46FE1D75B6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A3EDB0-CA35-FE4F-97CC-FBF88F6AE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5A89E0-18A9-39D1-1F4C-53F123F54CE2}"/>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635DA4F7-0778-F9A1-FEFE-44DC97D06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4998D-984D-3CB6-3ECF-5A21BB81F8C5}"/>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197979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B947-9D07-80F3-11C9-3875B29C6E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6F8EF9-BCCD-F9B4-3CDC-27DAC24700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FAE0E55-F8CD-C448-A8C4-D685D3A294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6F3A49-3EB4-6276-13BC-589970719030}"/>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6" name="Footer Placeholder 5">
            <a:extLst>
              <a:ext uri="{FF2B5EF4-FFF2-40B4-BE49-F238E27FC236}">
                <a16:creationId xmlns:a16="http://schemas.microsoft.com/office/drawing/2014/main" id="{BFD3819D-D7D3-F9FD-2320-C6B109DF3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D1093-DCBD-30E5-27EA-D5F98843035C}"/>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248198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D365-F072-1BAA-7280-DD8A400DC9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4C47C-E93D-D4F8-3A7E-9A566BABF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9CD254D-A53E-4084-8226-34D34940FD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3A03975-A7DB-7966-0EE3-0B6D3CC56B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6403D5-B074-3446-F922-60F7C3E0D2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5D6EB9-65C5-A983-EADF-0A0033095CD7}"/>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8" name="Footer Placeholder 7">
            <a:extLst>
              <a:ext uri="{FF2B5EF4-FFF2-40B4-BE49-F238E27FC236}">
                <a16:creationId xmlns:a16="http://schemas.microsoft.com/office/drawing/2014/main" id="{4FBCA689-B7C8-D808-5940-0C3D0B99E6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8DEC4-F15B-F6B7-A1BF-84B09B69B7A6}"/>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147121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A168-DEA7-86F5-BD47-E7363AC842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10AD8FF-ED82-7683-FBC1-B4B8A3ECCE44}"/>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4" name="Footer Placeholder 3">
            <a:extLst>
              <a:ext uri="{FF2B5EF4-FFF2-40B4-BE49-F238E27FC236}">
                <a16:creationId xmlns:a16="http://schemas.microsoft.com/office/drawing/2014/main" id="{E9FB237F-56F3-7793-F608-E32001BAB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18828-CD08-0AC6-3BDC-B8AB202B1110}"/>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7174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EE348-BCD1-7C79-DF68-853EB2ADFD3F}"/>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3" name="Footer Placeholder 2">
            <a:extLst>
              <a:ext uri="{FF2B5EF4-FFF2-40B4-BE49-F238E27FC236}">
                <a16:creationId xmlns:a16="http://schemas.microsoft.com/office/drawing/2014/main" id="{8C808A62-F287-9569-9034-A6E8980C7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1527C5-5F7A-B300-F852-292A8874E7FD}"/>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137588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5F66-D9DD-1244-6D91-BF0798FC18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6D4E01-8801-97E9-905E-7E6C1CF47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346196A-6B16-0CB7-0336-2DDFC5105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7B9E77-B9A7-4B15-B50A-1C3D33608FAE}"/>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6" name="Footer Placeholder 5">
            <a:extLst>
              <a:ext uri="{FF2B5EF4-FFF2-40B4-BE49-F238E27FC236}">
                <a16:creationId xmlns:a16="http://schemas.microsoft.com/office/drawing/2014/main" id="{6EA39777-1B78-1082-B569-5DFDFBEDF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3E858-1597-5445-AF2E-DE8DDF085054}"/>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2669242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844E-9E50-0202-560B-C1B0D4CBA5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C487E5-98EE-E905-558B-42C9CF08B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E34075-7BE4-171D-63A3-3875FD6A4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1EB021-A50F-36EE-E90D-A196A21A980A}"/>
              </a:ext>
            </a:extLst>
          </p:cNvPr>
          <p:cNvSpPr>
            <a:spLocks noGrp="1"/>
          </p:cNvSpPr>
          <p:nvPr>
            <p:ph type="dt" sz="half" idx="10"/>
          </p:nvPr>
        </p:nvSpPr>
        <p:spPr/>
        <p:txBody>
          <a:bodyPr/>
          <a:lstStyle/>
          <a:p>
            <a:fld id="{2BA3B8AF-9E3F-F943-BD8C-1EB047B3109A}" type="datetimeFigureOut">
              <a:rPr lang="en-US" smtClean="0"/>
              <a:t>1/5/25</a:t>
            </a:fld>
            <a:endParaRPr lang="en-US"/>
          </a:p>
        </p:txBody>
      </p:sp>
      <p:sp>
        <p:nvSpPr>
          <p:cNvPr id="6" name="Footer Placeholder 5">
            <a:extLst>
              <a:ext uri="{FF2B5EF4-FFF2-40B4-BE49-F238E27FC236}">
                <a16:creationId xmlns:a16="http://schemas.microsoft.com/office/drawing/2014/main" id="{A0AA5E67-2903-3BFB-7A45-5085FDCC4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2E6EA-84D0-63D6-C6B0-45136B366425}"/>
              </a:ext>
            </a:extLst>
          </p:cNvPr>
          <p:cNvSpPr>
            <a:spLocks noGrp="1"/>
          </p:cNvSpPr>
          <p:nvPr>
            <p:ph type="sldNum" sz="quarter" idx="12"/>
          </p:nvPr>
        </p:nvSpPr>
        <p:spPr/>
        <p:txBody>
          <a:bodyPr/>
          <a:lstStyle/>
          <a:p>
            <a:fld id="{5925CA45-2823-0E46-B0E7-5467756DF4F3}" type="slidenum">
              <a:rPr lang="en-US" smtClean="0"/>
              <a:t>‹#›</a:t>
            </a:fld>
            <a:endParaRPr lang="en-US"/>
          </a:p>
        </p:txBody>
      </p:sp>
    </p:spTree>
    <p:extLst>
      <p:ext uri="{BB962C8B-B14F-4D97-AF65-F5344CB8AC3E}">
        <p14:creationId xmlns:p14="http://schemas.microsoft.com/office/powerpoint/2010/main" val="37421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5F90B-C24A-F1D9-F1F4-1728E8DD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13B4A6-30DD-B220-C173-48727125D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89C8F3-6E79-DA4E-F856-C8499DAB9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3B8AF-9E3F-F943-BD8C-1EB047B3109A}" type="datetimeFigureOut">
              <a:rPr lang="en-US" smtClean="0"/>
              <a:t>1/5/25</a:t>
            </a:fld>
            <a:endParaRPr lang="en-US"/>
          </a:p>
        </p:txBody>
      </p:sp>
      <p:sp>
        <p:nvSpPr>
          <p:cNvPr id="5" name="Footer Placeholder 4">
            <a:extLst>
              <a:ext uri="{FF2B5EF4-FFF2-40B4-BE49-F238E27FC236}">
                <a16:creationId xmlns:a16="http://schemas.microsoft.com/office/drawing/2014/main" id="{EE30BFC6-8F98-AA5A-00A0-AD97EB88B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CAF2B-BDB5-04A3-60EB-A9695540F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5CA45-2823-0E46-B0E7-5467756DF4F3}" type="slidenum">
              <a:rPr lang="en-US" smtClean="0"/>
              <a:t>‹#›</a:t>
            </a:fld>
            <a:endParaRPr lang="en-US"/>
          </a:p>
        </p:txBody>
      </p:sp>
    </p:spTree>
    <p:extLst>
      <p:ext uri="{BB962C8B-B14F-4D97-AF65-F5344CB8AC3E}">
        <p14:creationId xmlns:p14="http://schemas.microsoft.com/office/powerpoint/2010/main" val="177950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DB6099-268A-14AD-F8C6-BC5F9DA588C6}"/>
              </a:ext>
            </a:extLst>
          </p:cNvPr>
          <p:cNvPicPr>
            <a:picLocks noChangeAspect="1"/>
          </p:cNvPicPr>
          <p:nvPr/>
        </p:nvPicPr>
        <p:blipFill>
          <a:blip r:embed="rId2"/>
          <a:stretch>
            <a:fillRect/>
          </a:stretch>
        </p:blipFill>
        <p:spPr>
          <a:xfrm>
            <a:off x="0" y="0"/>
            <a:ext cx="12192000" cy="6804807"/>
          </a:xfrm>
          <a:prstGeom prst="rect">
            <a:avLst/>
          </a:prstGeom>
        </p:spPr>
      </p:pic>
      <p:pic>
        <p:nvPicPr>
          <p:cNvPr id="9" name="Picture 8">
            <a:extLst>
              <a:ext uri="{FF2B5EF4-FFF2-40B4-BE49-F238E27FC236}">
                <a16:creationId xmlns:a16="http://schemas.microsoft.com/office/drawing/2014/main" id="{92E39EE5-D93A-F798-34FA-CC49BEA8346B}"/>
              </a:ext>
            </a:extLst>
          </p:cNvPr>
          <p:cNvPicPr>
            <a:picLocks noChangeAspect="1"/>
          </p:cNvPicPr>
          <p:nvPr/>
        </p:nvPicPr>
        <p:blipFill>
          <a:blip r:embed="rId3"/>
          <a:srcRect t="14557"/>
          <a:stretch/>
        </p:blipFill>
        <p:spPr>
          <a:xfrm>
            <a:off x="1063969" y="242888"/>
            <a:ext cx="9830161" cy="3293795"/>
          </a:xfrm>
          <a:prstGeom prst="rect">
            <a:avLst/>
          </a:prstGeom>
        </p:spPr>
      </p:pic>
      <p:sp>
        <p:nvSpPr>
          <p:cNvPr id="10" name="TextBox 9">
            <a:extLst>
              <a:ext uri="{FF2B5EF4-FFF2-40B4-BE49-F238E27FC236}">
                <a16:creationId xmlns:a16="http://schemas.microsoft.com/office/drawing/2014/main" id="{C6E2B016-6951-24B6-6C0D-F2F753ADA876}"/>
              </a:ext>
            </a:extLst>
          </p:cNvPr>
          <p:cNvSpPr txBox="1"/>
          <p:nvPr/>
        </p:nvSpPr>
        <p:spPr>
          <a:xfrm>
            <a:off x="2102644" y="4016583"/>
            <a:ext cx="7986712" cy="1569660"/>
          </a:xfrm>
          <a:prstGeom prst="rect">
            <a:avLst/>
          </a:prstGeom>
          <a:noFill/>
        </p:spPr>
        <p:txBody>
          <a:bodyPr wrap="square" rtlCol="0">
            <a:spAutoFit/>
          </a:bodyPr>
          <a:lstStyle/>
          <a:p>
            <a:pPr algn="ctr"/>
            <a:r>
              <a:rPr lang="en-US" sz="4800" b="1" dirty="0">
                <a:solidFill>
                  <a:schemeClr val="bg1"/>
                </a:solidFill>
                <a:latin typeface="Twinkl Cursive Unlooped" panose="02000000000000000000" pitchFamily="2" charset="77"/>
              </a:rPr>
              <a:t>- Writing - </a:t>
            </a:r>
          </a:p>
          <a:p>
            <a:pPr algn="ctr"/>
            <a:r>
              <a:rPr lang="en-US" sz="4800" b="1" dirty="0">
                <a:solidFill>
                  <a:schemeClr val="bg1"/>
                </a:solidFill>
                <a:latin typeface="Twinkl Cursive Unlooped" panose="02000000000000000000" pitchFamily="2" charset="77"/>
              </a:rPr>
              <a:t>How to support your child</a:t>
            </a:r>
          </a:p>
        </p:txBody>
      </p:sp>
    </p:spTree>
    <p:extLst>
      <p:ext uri="{BB962C8B-B14F-4D97-AF65-F5344CB8AC3E}">
        <p14:creationId xmlns:p14="http://schemas.microsoft.com/office/powerpoint/2010/main" val="361751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3D95A5E9-BB36-6B92-47BE-D76889DA3BF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43EBB32-C5D3-5FDB-5D24-CD1BE01547C8}"/>
              </a:ext>
            </a:extLst>
          </p:cNvPr>
          <p:cNvPicPr>
            <a:picLocks noChangeAspect="1"/>
          </p:cNvPicPr>
          <p:nvPr/>
        </p:nvPicPr>
        <p:blipFill>
          <a:blip r:embed="rId2"/>
          <a:stretch>
            <a:fillRect/>
          </a:stretch>
        </p:blipFill>
        <p:spPr>
          <a:xfrm>
            <a:off x="0" y="53193"/>
            <a:ext cx="12192000" cy="6804807"/>
          </a:xfrm>
          <a:prstGeom prst="rect">
            <a:avLst/>
          </a:prstGeom>
        </p:spPr>
      </p:pic>
      <p:pic>
        <p:nvPicPr>
          <p:cNvPr id="3" name="Picture 2">
            <a:extLst>
              <a:ext uri="{FF2B5EF4-FFF2-40B4-BE49-F238E27FC236}">
                <a16:creationId xmlns:a16="http://schemas.microsoft.com/office/drawing/2014/main" id="{302C104A-B065-406D-2DF3-F654E68C903A}"/>
              </a:ext>
            </a:extLst>
          </p:cNvPr>
          <p:cNvPicPr>
            <a:picLocks noChangeAspect="1"/>
          </p:cNvPicPr>
          <p:nvPr/>
        </p:nvPicPr>
        <p:blipFill>
          <a:blip r:embed="rId3"/>
          <a:stretch>
            <a:fillRect/>
          </a:stretch>
        </p:blipFill>
        <p:spPr>
          <a:xfrm>
            <a:off x="173052" y="170087"/>
            <a:ext cx="11845896" cy="3825591"/>
          </a:xfrm>
          <a:prstGeom prst="rect">
            <a:avLst/>
          </a:prstGeom>
        </p:spPr>
      </p:pic>
      <p:sp>
        <p:nvSpPr>
          <p:cNvPr id="2" name="TextBox 1">
            <a:extLst>
              <a:ext uri="{FF2B5EF4-FFF2-40B4-BE49-F238E27FC236}">
                <a16:creationId xmlns:a16="http://schemas.microsoft.com/office/drawing/2014/main" id="{44AD92E9-C682-E8FD-FAAF-B1DE98F3EC63}"/>
              </a:ext>
            </a:extLst>
          </p:cNvPr>
          <p:cNvSpPr txBox="1"/>
          <p:nvPr/>
        </p:nvSpPr>
        <p:spPr>
          <a:xfrm>
            <a:off x="173052" y="3995678"/>
            <a:ext cx="11845896" cy="2554545"/>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This shows the letter formations for the alphabet as we progress and prepare to join our writing. </a:t>
            </a:r>
          </a:p>
          <a:p>
            <a:endParaRPr lang="en-GB" sz="1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The flicks are important as this is where the letters will join.</a:t>
            </a:r>
            <a:endParaRPr lang="en-US" sz="36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329514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F037-72FE-7483-DE59-439A8A9F00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A0766EC-F7B6-A62B-F58B-F5847900CDF8}"/>
              </a:ext>
            </a:extLst>
          </p:cNvPr>
          <p:cNvPicPr>
            <a:picLocks noChangeAspect="1"/>
          </p:cNvPicPr>
          <p:nvPr/>
        </p:nvPicPr>
        <p:blipFill>
          <a:blip r:embed="rId2"/>
          <a:stretch>
            <a:fillRect/>
          </a:stretch>
        </p:blipFill>
        <p:spPr>
          <a:xfrm>
            <a:off x="0" y="53193"/>
            <a:ext cx="12192000" cy="6804807"/>
          </a:xfrm>
          <a:prstGeom prst="rect">
            <a:avLst/>
          </a:prstGeom>
        </p:spPr>
      </p:pic>
      <p:pic>
        <p:nvPicPr>
          <p:cNvPr id="9" name="Picture 8">
            <a:extLst>
              <a:ext uri="{FF2B5EF4-FFF2-40B4-BE49-F238E27FC236}">
                <a16:creationId xmlns:a16="http://schemas.microsoft.com/office/drawing/2014/main" id="{93F3F369-2888-25DA-0F6F-4ED83E719969}"/>
              </a:ext>
            </a:extLst>
          </p:cNvPr>
          <p:cNvPicPr>
            <a:picLocks noChangeAspect="1"/>
          </p:cNvPicPr>
          <p:nvPr/>
        </p:nvPicPr>
        <p:blipFill>
          <a:blip r:embed="rId3"/>
          <a:srcRect t="14557"/>
          <a:stretch/>
        </p:blipFill>
        <p:spPr>
          <a:xfrm>
            <a:off x="4550120" y="127432"/>
            <a:ext cx="2893668" cy="969583"/>
          </a:xfrm>
          <a:prstGeom prst="rect">
            <a:avLst/>
          </a:prstGeom>
        </p:spPr>
      </p:pic>
      <p:sp>
        <p:nvSpPr>
          <p:cNvPr id="4" name="TextBox 3">
            <a:extLst>
              <a:ext uri="{FF2B5EF4-FFF2-40B4-BE49-F238E27FC236}">
                <a16:creationId xmlns:a16="http://schemas.microsoft.com/office/drawing/2014/main" id="{AE49B913-74A5-1084-E95E-E390602C3C13}"/>
              </a:ext>
            </a:extLst>
          </p:cNvPr>
          <p:cNvSpPr txBox="1"/>
          <p:nvPr/>
        </p:nvSpPr>
        <p:spPr>
          <a:xfrm>
            <a:off x="375047" y="335845"/>
            <a:ext cx="11441906" cy="6186309"/>
          </a:xfrm>
          <a:prstGeom prst="rect">
            <a:avLst/>
          </a:prstGeom>
          <a:noFill/>
        </p:spPr>
        <p:txBody>
          <a:bodyPr wrap="square">
            <a:spAutoFit/>
          </a:bodyPr>
          <a:lstStyle/>
          <a:p>
            <a:r>
              <a:rPr lang="en-GB" sz="3600" b="1" u="sng" dirty="0">
                <a:solidFill>
                  <a:schemeClr val="bg1"/>
                </a:solidFill>
                <a:latin typeface="Twinkl Cursive Unlooped" panose="02000000000000000000" pitchFamily="2" charset="77"/>
              </a:rPr>
              <a:t>Phonics / Spelling</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In Reception and KS1, we teach children using </a:t>
            </a:r>
          </a:p>
          <a:p>
            <a:r>
              <a:rPr lang="en-GB" sz="3600" dirty="0">
                <a:solidFill>
                  <a:schemeClr val="bg1"/>
                </a:solidFill>
                <a:latin typeface="Twinkl Cursive Unlooped" panose="02000000000000000000" pitchFamily="2" charset="77"/>
              </a:rPr>
              <a:t>the Lesley Clarke phonics scheme. </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As children are ready to progress, we move on to the </a:t>
            </a:r>
            <a:r>
              <a:rPr lang="en-GB" sz="3600" u="sng" dirty="0">
                <a:solidFill>
                  <a:schemeClr val="bg1"/>
                </a:solidFill>
                <a:latin typeface="Twinkl Cursive Unlooped" panose="02000000000000000000" pitchFamily="2" charset="77"/>
              </a:rPr>
              <a:t>Spelling Shed </a:t>
            </a:r>
            <a:r>
              <a:rPr lang="en-GB" sz="3600" dirty="0">
                <a:solidFill>
                  <a:schemeClr val="bg1"/>
                </a:solidFill>
                <a:latin typeface="Twinkl Cursive Unlooped" panose="02000000000000000000" pitchFamily="2" charset="77"/>
              </a:rPr>
              <a:t>scheme which continues to use a phonics-based approach to learning the key spelling patterns whilst also addressing the many irregular words in our language.</a:t>
            </a:r>
          </a:p>
          <a:p>
            <a:endParaRPr lang="en-GB" sz="3600" dirty="0">
              <a:solidFill>
                <a:schemeClr val="bg1"/>
              </a:solidFill>
              <a:latin typeface="Twinkl Cursive Unlooped" panose="02000000000000000000" pitchFamily="2" charset="77"/>
            </a:endParaRPr>
          </a:p>
        </p:txBody>
      </p:sp>
      <p:pic>
        <p:nvPicPr>
          <p:cNvPr id="7170" name="Picture 2" descr="Spelling Shed - Pricing">
            <a:extLst>
              <a:ext uri="{FF2B5EF4-FFF2-40B4-BE49-F238E27FC236}">
                <a16:creationId xmlns:a16="http://schemas.microsoft.com/office/drawing/2014/main" id="{E0A3F174-8684-EA2B-331A-B4B664DEE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5737848"/>
            <a:ext cx="4612283" cy="8587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esley Clarke Synthetic Phonics - Lesley Clarke's Letters and Sounds">
            <a:extLst>
              <a:ext uri="{FF2B5EF4-FFF2-40B4-BE49-F238E27FC236}">
                <a16:creationId xmlns:a16="http://schemas.microsoft.com/office/drawing/2014/main" id="{CBCF924E-7804-3DD0-2D23-3DA88FE7F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6894" y="405290"/>
            <a:ext cx="2017014" cy="149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2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E18ECCD1-58BD-71BD-0FA3-841AB0C6221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D42E80D-C097-405A-701F-481DA2790B5C}"/>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67392E77-CB5E-9C0B-DB93-7073854436E2}"/>
              </a:ext>
            </a:extLst>
          </p:cNvPr>
          <p:cNvSpPr txBox="1"/>
          <p:nvPr/>
        </p:nvSpPr>
        <p:spPr>
          <a:xfrm>
            <a:off x="141089" y="53193"/>
            <a:ext cx="11909822" cy="8002191"/>
          </a:xfrm>
          <a:prstGeom prst="rect">
            <a:avLst/>
          </a:prstGeom>
          <a:noFill/>
        </p:spPr>
        <p:txBody>
          <a:bodyPr wrap="square">
            <a:spAutoFit/>
          </a:bodyPr>
          <a:lstStyle/>
          <a:p>
            <a:r>
              <a:rPr lang="en-GB" sz="3200" b="1" u="sng" dirty="0">
                <a:solidFill>
                  <a:schemeClr val="bg1"/>
                </a:solidFill>
                <a:latin typeface="Twinkl Cursive Unlooped" panose="02000000000000000000" pitchFamily="2" charset="77"/>
              </a:rPr>
              <a:t>Writing</a:t>
            </a:r>
          </a:p>
          <a:p>
            <a:endParaRPr lang="en-GB" b="1" u="sng" dirty="0">
              <a:solidFill>
                <a:schemeClr val="bg1"/>
              </a:solidFill>
              <a:latin typeface="Twinkl Cursive Unlooped" panose="02000000000000000000" pitchFamily="2" charset="77"/>
            </a:endParaRPr>
          </a:p>
          <a:p>
            <a:r>
              <a:rPr lang="en-GB" sz="2800" b="1" dirty="0">
                <a:solidFill>
                  <a:schemeClr val="bg1"/>
                </a:solidFill>
                <a:latin typeface="Twinkl Cursive Unlooped" panose="02000000000000000000" pitchFamily="2" charset="77"/>
              </a:rPr>
              <a:t>We teach writing as a process (adjusted by age):</a:t>
            </a:r>
          </a:p>
          <a:p>
            <a:endParaRPr lang="en-GB" sz="2800" dirty="0">
              <a:solidFill>
                <a:schemeClr val="bg1"/>
              </a:solidFill>
              <a:latin typeface="Twinkl Cursive Unlooped" panose="02000000000000000000" pitchFamily="2" charset="77"/>
            </a:endParaRP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Reading and exploring examples of the text type being taught – making notes for the working wall. (This is where we ‘read as writers’)</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Highlighting the features of the text type – text structure &amp; layout, language choices, sentence types and other grammatical features.</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Planning our own version of the writing – sometimes in small peer groups; sometimes in groups guided by an adult; sometimes individually.</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Trying out our plans through drama or paired discussion</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Teacher modelled / guided writing before pupils draft their writing</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Proof reading with a partner</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Editing and developing – and finally, </a:t>
            </a:r>
          </a:p>
          <a:p>
            <a:pPr marL="571500" indent="-571500">
              <a:buFont typeface="Arial" panose="020B0604020202020204" pitchFamily="34" charset="0"/>
              <a:buChar char="•"/>
            </a:pPr>
            <a:r>
              <a:rPr lang="en-GB" sz="2800" dirty="0">
                <a:solidFill>
                  <a:schemeClr val="bg1"/>
                </a:solidFill>
                <a:latin typeface="Twinkl Cursive Unlooped" panose="02000000000000000000" pitchFamily="2" charset="77"/>
              </a:rPr>
              <a:t>Publishing</a:t>
            </a:r>
          </a:p>
          <a:p>
            <a:pPr marL="571500" indent="-571500">
              <a:buFont typeface="Arial" panose="020B0604020202020204" pitchFamily="34" charset="0"/>
              <a:buChar char="•"/>
            </a:pPr>
            <a:endParaRPr lang="en-GB" sz="3600" dirty="0">
              <a:solidFill>
                <a:schemeClr val="bg1"/>
              </a:solidFill>
              <a:latin typeface="Twinkl Cursive Unlooped" panose="02000000000000000000" pitchFamily="2" charset="77"/>
            </a:endParaRPr>
          </a:p>
          <a:p>
            <a:endParaRPr lang="en-GB" sz="36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184979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3100E8E6-97BC-A94F-AB5F-0B15B00C66F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AC6B553-38C2-144B-3E45-B8F52083C30C}"/>
              </a:ext>
            </a:extLst>
          </p:cNvPr>
          <p:cNvPicPr>
            <a:picLocks noChangeAspect="1"/>
          </p:cNvPicPr>
          <p:nvPr/>
        </p:nvPicPr>
        <p:blipFill>
          <a:blip r:embed="rId2"/>
          <a:stretch>
            <a:fillRect/>
          </a:stretch>
        </p:blipFill>
        <p:spPr>
          <a:xfrm>
            <a:off x="0" y="53193"/>
            <a:ext cx="12192000" cy="6804807"/>
          </a:xfrm>
          <a:prstGeom prst="rect">
            <a:avLst/>
          </a:prstGeom>
        </p:spPr>
      </p:pic>
      <p:pic>
        <p:nvPicPr>
          <p:cNvPr id="9" name="Picture 8">
            <a:extLst>
              <a:ext uri="{FF2B5EF4-FFF2-40B4-BE49-F238E27FC236}">
                <a16:creationId xmlns:a16="http://schemas.microsoft.com/office/drawing/2014/main" id="{69362DE2-63EF-A5FF-AD72-9B98F43AD9BE}"/>
              </a:ext>
            </a:extLst>
          </p:cNvPr>
          <p:cNvPicPr>
            <a:picLocks noChangeAspect="1"/>
          </p:cNvPicPr>
          <p:nvPr/>
        </p:nvPicPr>
        <p:blipFill>
          <a:blip r:embed="rId3"/>
          <a:srcRect t="14557"/>
          <a:stretch/>
        </p:blipFill>
        <p:spPr>
          <a:xfrm>
            <a:off x="4550120" y="127432"/>
            <a:ext cx="3479456" cy="1165863"/>
          </a:xfrm>
          <a:prstGeom prst="rect">
            <a:avLst/>
          </a:prstGeom>
        </p:spPr>
      </p:pic>
      <p:sp>
        <p:nvSpPr>
          <p:cNvPr id="4" name="TextBox 3">
            <a:extLst>
              <a:ext uri="{FF2B5EF4-FFF2-40B4-BE49-F238E27FC236}">
                <a16:creationId xmlns:a16="http://schemas.microsoft.com/office/drawing/2014/main" id="{115AA6C9-E88C-697A-7686-C659429B64BF}"/>
              </a:ext>
            </a:extLst>
          </p:cNvPr>
          <p:cNvSpPr txBox="1"/>
          <p:nvPr/>
        </p:nvSpPr>
        <p:spPr>
          <a:xfrm>
            <a:off x="357187" y="1532740"/>
            <a:ext cx="11415713" cy="1754326"/>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Writing is not limited to English lessons - Children also access a range of writing opportunities in the different areas of the curriculum as appropriate.</a:t>
            </a:r>
            <a:endParaRPr lang="en-US" sz="3600" dirty="0">
              <a:solidFill>
                <a:schemeClr val="bg1"/>
              </a:solidFill>
              <a:latin typeface="Twinkl Cursive Unlooped" panose="02000000000000000000" pitchFamily="2" charset="77"/>
            </a:endParaRPr>
          </a:p>
        </p:txBody>
      </p:sp>
      <p:pic>
        <p:nvPicPr>
          <p:cNvPr id="10242" name="Picture 2" descr="How to Integrate Writing Across the Curriculum in Your Classroom | HMH">
            <a:extLst>
              <a:ext uri="{FF2B5EF4-FFF2-40B4-BE49-F238E27FC236}">
                <a16:creationId xmlns:a16="http://schemas.microsoft.com/office/drawing/2014/main" id="{C120C805-1850-834C-59DF-CE4A2EA44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472" y="3796724"/>
            <a:ext cx="4664074" cy="26235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54BA0C-5644-5E0A-4CDD-7E68CB849E50}"/>
              </a:ext>
            </a:extLst>
          </p:cNvPr>
          <p:cNvSpPr txBox="1"/>
          <p:nvPr/>
        </p:nvSpPr>
        <p:spPr>
          <a:xfrm>
            <a:off x="367454" y="3677334"/>
            <a:ext cx="6776296" cy="2862322"/>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The writing process is taught and practised in English lessons with children having the opportunity to apply the skills through other curricular areas.</a:t>
            </a:r>
            <a:endParaRPr lang="en-US" sz="36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91172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F734ADE4-1B92-6061-2770-D1951D62E58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780712A-1965-1F85-2B0A-86EF036AF992}"/>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293322C3-F23C-CE5B-804E-C53B6E587D5A}"/>
              </a:ext>
            </a:extLst>
          </p:cNvPr>
          <p:cNvSpPr txBox="1"/>
          <p:nvPr/>
        </p:nvSpPr>
        <p:spPr>
          <a:xfrm>
            <a:off x="216658" y="741593"/>
            <a:ext cx="11606213" cy="3539430"/>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It is important children understand grammar as it is, to  English, what the times tables are to maths.</a:t>
            </a:r>
          </a:p>
          <a:p>
            <a:endParaRPr lang="en-GB" sz="16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Grammar is what makes language work.</a:t>
            </a:r>
          </a:p>
          <a:p>
            <a:endParaRPr lang="en-GB" sz="16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Using the correct grammar and punctuation is vital for accurate communication – </a:t>
            </a:r>
            <a:r>
              <a:rPr lang="en-GB" sz="3200" dirty="0" err="1">
                <a:solidFill>
                  <a:schemeClr val="bg1"/>
                </a:solidFill>
                <a:latin typeface="Twinkl Cursive Unlooped" panose="02000000000000000000" pitchFamily="2" charset="77"/>
              </a:rPr>
              <a:t>eg</a:t>
            </a:r>
            <a:r>
              <a:rPr lang="en-GB" sz="3200" dirty="0">
                <a:solidFill>
                  <a:schemeClr val="bg1"/>
                </a:solidFill>
                <a:latin typeface="Twinkl Cursive Unlooped" panose="02000000000000000000" pitchFamily="2" charset="77"/>
              </a:rPr>
              <a:t>: a piece of writing without any full stops, does not make sense.</a:t>
            </a:r>
            <a:endParaRPr lang="en-US" sz="3200" dirty="0">
              <a:solidFill>
                <a:schemeClr val="bg1"/>
              </a:solidFill>
              <a:latin typeface="Twinkl Cursive Unlooped" panose="02000000000000000000" pitchFamily="2" charset="77"/>
            </a:endParaRPr>
          </a:p>
        </p:txBody>
      </p:sp>
      <p:pic>
        <p:nvPicPr>
          <p:cNvPr id="3" name="Picture 2">
            <a:extLst>
              <a:ext uri="{FF2B5EF4-FFF2-40B4-BE49-F238E27FC236}">
                <a16:creationId xmlns:a16="http://schemas.microsoft.com/office/drawing/2014/main" id="{3724D9EA-890F-8C80-E706-FEF02069D94C}"/>
              </a:ext>
            </a:extLst>
          </p:cNvPr>
          <p:cNvPicPr>
            <a:picLocks noChangeAspect="1"/>
          </p:cNvPicPr>
          <p:nvPr/>
        </p:nvPicPr>
        <p:blipFill>
          <a:blip r:embed="rId3"/>
          <a:stretch>
            <a:fillRect/>
          </a:stretch>
        </p:blipFill>
        <p:spPr>
          <a:xfrm>
            <a:off x="9920644" y="1447938"/>
            <a:ext cx="1595055" cy="1063370"/>
          </a:xfrm>
          <a:prstGeom prst="rect">
            <a:avLst/>
          </a:prstGeom>
        </p:spPr>
      </p:pic>
      <p:sp>
        <p:nvSpPr>
          <p:cNvPr id="6" name="TextBox 5">
            <a:extLst>
              <a:ext uri="{FF2B5EF4-FFF2-40B4-BE49-F238E27FC236}">
                <a16:creationId xmlns:a16="http://schemas.microsoft.com/office/drawing/2014/main" id="{2A31BABB-FF02-C299-5C49-2B7A88749F4D}"/>
              </a:ext>
            </a:extLst>
          </p:cNvPr>
          <p:cNvSpPr txBox="1"/>
          <p:nvPr/>
        </p:nvSpPr>
        <p:spPr>
          <a:xfrm>
            <a:off x="216658" y="33707"/>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sp>
        <p:nvSpPr>
          <p:cNvPr id="7" name="TextBox 6">
            <a:extLst>
              <a:ext uri="{FF2B5EF4-FFF2-40B4-BE49-F238E27FC236}">
                <a16:creationId xmlns:a16="http://schemas.microsoft.com/office/drawing/2014/main" id="{F264C5AB-725E-CDDC-FEA2-48273E2A546D}"/>
              </a:ext>
            </a:extLst>
          </p:cNvPr>
          <p:cNvSpPr txBox="1"/>
          <p:nvPr/>
        </p:nvSpPr>
        <p:spPr>
          <a:xfrm>
            <a:off x="216658" y="4379010"/>
            <a:ext cx="11191875" cy="2062103"/>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As children progress through their primary education (and further) they will learn how to use grammar and punctuation to control their writing – so it is good to have an early grasp of the basics upon which they can build.</a:t>
            </a:r>
            <a:endParaRPr lang="en-US"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348316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8DA8D156-2C39-1FDE-C78E-CAAB17D4761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0DF53FF-F53E-FBD2-672D-C2B4A2DF22C1}"/>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0FE0A355-D54B-87F0-C19D-57A8399D562F}"/>
              </a:ext>
            </a:extLst>
          </p:cNvPr>
          <p:cNvSpPr txBox="1"/>
          <p:nvPr/>
        </p:nvSpPr>
        <p:spPr>
          <a:xfrm>
            <a:off x="216658" y="987197"/>
            <a:ext cx="11606213" cy="5078313"/>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Our weekly grammar lessons are linked to our writing units wherever possible, so children can see the impact of using grammar effectively. </a:t>
            </a:r>
          </a:p>
          <a:p>
            <a:endParaRPr lang="en-GB"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This also enables us to teach the key skills that the children are then expected to use within their writing. </a:t>
            </a:r>
          </a:p>
          <a:p>
            <a:endParaRPr lang="en-GB"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We also have ‘flashback’ sessions at the beginning of English lessons twice a week, to keep the terminology fresh in the children’s minds.</a:t>
            </a:r>
            <a:endParaRPr lang="en-US" sz="3600" dirty="0">
              <a:solidFill>
                <a:schemeClr val="bg1"/>
              </a:solidFill>
              <a:latin typeface="Twinkl Cursive Unlooped" panose="02000000000000000000" pitchFamily="2" charset="77"/>
            </a:endParaRPr>
          </a:p>
        </p:txBody>
      </p:sp>
      <p:sp>
        <p:nvSpPr>
          <p:cNvPr id="6" name="TextBox 5">
            <a:extLst>
              <a:ext uri="{FF2B5EF4-FFF2-40B4-BE49-F238E27FC236}">
                <a16:creationId xmlns:a16="http://schemas.microsoft.com/office/drawing/2014/main" id="{C5C0403B-7D4C-9C18-0D45-777C3470A269}"/>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spTree>
    <p:extLst>
      <p:ext uri="{BB962C8B-B14F-4D97-AF65-F5344CB8AC3E}">
        <p14:creationId xmlns:p14="http://schemas.microsoft.com/office/powerpoint/2010/main" val="261509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2F4B991C-397D-0F4B-9713-3B627124161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64945DD-14D8-62EC-3E15-A52389030C95}"/>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21DEEDAC-FF6F-510C-CD6A-D07A0005A8EA}"/>
              </a:ext>
            </a:extLst>
          </p:cNvPr>
          <p:cNvSpPr txBox="1"/>
          <p:nvPr/>
        </p:nvSpPr>
        <p:spPr>
          <a:xfrm>
            <a:off x="216658" y="987197"/>
            <a:ext cx="11606213" cy="5632311"/>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Grammar is arguably one of the more complex areas of the English curriculum and this could be due, in part, to the many complex terms the children are expected to learn.</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Without doubt, most of our children will use the correct grammatical structures hundreds of times a day in their regular conversations, but knowing the correct grammatical term for these structures, can be confusing – even for adults!</a:t>
            </a:r>
            <a:endParaRPr lang="en-US" sz="3600" dirty="0">
              <a:solidFill>
                <a:schemeClr val="bg1"/>
              </a:solidFill>
              <a:latin typeface="Twinkl Cursive Unlooped" panose="02000000000000000000" pitchFamily="2" charset="77"/>
            </a:endParaRPr>
          </a:p>
        </p:txBody>
      </p:sp>
      <p:sp>
        <p:nvSpPr>
          <p:cNvPr id="6" name="TextBox 5">
            <a:extLst>
              <a:ext uri="{FF2B5EF4-FFF2-40B4-BE49-F238E27FC236}">
                <a16:creationId xmlns:a16="http://schemas.microsoft.com/office/drawing/2014/main" id="{E7F50957-C927-9910-0BF0-8A282F4D81D2}"/>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spTree>
    <p:extLst>
      <p:ext uri="{BB962C8B-B14F-4D97-AF65-F5344CB8AC3E}">
        <p14:creationId xmlns:p14="http://schemas.microsoft.com/office/powerpoint/2010/main" val="195916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C5A5099C-2133-79D3-8DE9-FAD04F0D5AA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C406039-1528-309C-A352-01C9BC19F2D5}"/>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5727C443-C6FF-365B-5089-17F6EC279616}"/>
              </a:ext>
            </a:extLst>
          </p:cNvPr>
          <p:cNvSpPr txBox="1"/>
          <p:nvPr/>
        </p:nvSpPr>
        <p:spPr>
          <a:xfrm>
            <a:off x="266700" y="987197"/>
            <a:ext cx="10813292" cy="5570756"/>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So how can we support our children in learning these terms and the correct application?</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At Whitchurch Combined School, we apply </a:t>
            </a:r>
            <a:r>
              <a:rPr lang="en-GB" sz="3200" dirty="0" err="1">
                <a:solidFill>
                  <a:schemeClr val="bg1"/>
                </a:solidFill>
                <a:latin typeface="Twinkl Cursive Unlooped" panose="02000000000000000000" pitchFamily="2" charset="77"/>
              </a:rPr>
              <a:t>Rosenshine’s</a:t>
            </a:r>
            <a:r>
              <a:rPr lang="en-GB" sz="3200" dirty="0">
                <a:solidFill>
                  <a:schemeClr val="bg1"/>
                </a:solidFill>
                <a:latin typeface="Twinkl Cursive Unlooped" panose="02000000000000000000" pitchFamily="2" charset="77"/>
              </a:rPr>
              <a:t> Principles for Education which, very briefly, involves:</a:t>
            </a:r>
          </a:p>
          <a:p>
            <a:endParaRPr lang="en-GB" sz="3200" dirty="0">
              <a:solidFill>
                <a:schemeClr val="bg1"/>
              </a:solidFill>
              <a:latin typeface="Twinkl Cursive Unlooped" panose="02000000000000000000" pitchFamily="2" charset="77"/>
            </a:endParaRPr>
          </a:p>
          <a:p>
            <a:pPr marL="571500" indent="-571500">
              <a:buFont typeface="Arial" panose="020B0604020202020204" pitchFamily="34" charset="0"/>
              <a:buChar char="•"/>
            </a:pPr>
            <a:r>
              <a:rPr lang="en-GB" sz="3200" dirty="0">
                <a:solidFill>
                  <a:schemeClr val="bg1"/>
                </a:solidFill>
                <a:latin typeface="Twinkl Cursive Unlooped" panose="02000000000000000000" pitchFamily="2" charset="77"/>
              </a:rPr>
              <a:t>new learning being presented in small steps</a:t>
            </a:r>
          </a:p>
          <a:p>
            <a:pPr marL="571500" indent="-571500">
              <a:buFont typeface="Arial" panose="020B0604020202020204" pitchFamily="34" charset="0"/>
              <a:buChar char="•"/>
            </a:pPr>
            <a:r>
              <a:rPr lang="en-GB" sz="3200" dirty="0">
                <a:solidFill>
                  <a:schemeClr val="bg1"/>
                </a:solidFill>
                <a:latin typeface="Twinkl Cursive Unlooped" panose="02000000000000000000" pitchFamily="2" charset="77"/>
              </a:rPr>
              <a:t>teachers providing models of the new learning</a:t>
            </a:r>
          </a:p>
          <a:p>
            <a:pPr marL="571500" indent="-571500">
              <a:buFont typeface="Arial" panose="020B0604020202020204" pitchFamily="34" charset="0"/>
              <a:buChar char="•"/>
            </a:pPr>
            <a:r>
              <a:rPr lang="en-GB" sz="3200" dirty="0">
                <a:solidFill>
                  <a:schemeClr val="bg1"/>
                </a:solidFill>
                <a:latin typeface="Twinkl Cursive Unlooped" panose="02000000000000000000" pitchFamily="2" charset="77"/>
              </a:rPr>
              <a:t>lots of questioning to check pupils’ understanding</a:t>
            </a:r>
          </a:p>
          <a:p>
            <a:pPr marL="571500" indent="-571500">
              <a:buFont typeface="Arial" panose="020B0604020202020204" pitchFamily="34" charset="0"/>
              <a:buChar char="•"/>
            </a:pPr>
            <a:r>
              <a:rPr lang="en-GB" sz="3200" dirty="0">
                <a:solidFill>
                  <a:schemeClr val="bg1"/>
                </a:solidFill>
                <a:latin typeface="Twinkl Cursive Unlooped" panose="02000000000000000000" pitchFamily="2" charset="77"/>
              </a:rPr>
              <a:t>regular review of previous learning</a:t>
            </a:r>
          </a:p>
          <a:p>
            <a:endParaRPr lang="en-GB" sz="3600" dirty="0">
              <a:solidFill>
                <a:schemeClr val="bg1"/>
              </a:solidFill>
              <a:latin typeface="Twinkl Cursive Unlooped" panose="02000000000000000000" pitchFamily="2" charset="77"/>
            </a:endParaRPr>
          </a:p>
        </p:txBody>
      </p:sp>
      <p:sp>
        <p:nvSpPr>
          <p:cNvPr id="6" name="TextBox 5">
            <a:extLst>
              <a:ext uri="{FF2B5EF4-FFF2-40B4-BE49-F238E27FC236}">
                <a16:creationId xmlns:a16="http://schemas.microsoft.com/office/drawing/2014/main" id="{DE8700A3-60D6-26A1-97A6-B4BDD4502C83}"/>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spTree>
    <p:extLst>
      <p:ext uri="{BB962C8B-B14F-4D97-AF65-F5344CB8AC3E}">
        <p14:creationId xmlns:p14="http://schemas.microsoft.com/office/powerpoint/2010/main" val="109552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520EAE56-C699-D9EE-2EA7-44EDF56D973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BE0DDC1-AEC1-B686-1965-45498E4C1373}"/>
              </a:ext>
            </a:extLst>
          </p:cNvPr>
          <p:cNvPicPr>
            <a:picLocks noChangeAspect="1"/>
          </p:cNvPicPr>
          <p:nvPr/>
        </p:nvPicPr>
        <p:blipFill>
          <a:blip r:embed="rId2"/>
          <a:stretch>
            <a:fillRect/>
          </a:stretch>
        </p:blipFill>
        <p:spPr>
          <a:xfrm>
            <a:off x="0" y="53193"/>
            <a:ext cx="12192000" cy="6804807"/>
          </a:xfrm>
          <a:prstGeom prst="rect">
            <a:avLst/>
          </a:prstGeom>
        </p:spPr>
      </p:pic>
      <p:sp>
        <p:nvSpPr>
          <p:cNvPr id="4" name="TextBox 3">
            <a:extLst>
              <a:ext uri="{FF2B5EF4-FFF2-40B4-BE49-F238E27FC236}">
                <a16:creationId xmlns:a16="http://schemas.microsoft.com/office/drawing/2014/main" id="{42A84F97-2DA6-5CFF-32D1-7D449B8EFE25}"/>
              </a:ext>
            </a:extLst>
          </p:cNvPr>
          <p:cNvSpPr txBox="1"/>
          <p:nvPr/>
        </p:nvSpPr>
        <p:spPr>
          <a:xfrm>
            <a:off x="266700" y="865248"/>
            <a:ext cx="11658600" cy="6001643"/>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By regularly reviewing previous learning, through the ‘flashback’ activities and by reference to them during modelled and guided writing, as well as through whole class reading, we hope to keep them relevant in the children’s minds as well as check their understanding (to see if revision is needed)</a:t>
            </a:r>
          </a:p>
          <a:p>
            <a:endParaRPr lang="en-GB" sz="16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And this is a way you can also support your children at home. When you are reading with your child, talk about the grammar you see in the text (as well as discussing what has been read!)</a:t>
            </a:r>
          </a:p>
          <a:p>
            <a:endParaRPr lang="en-GB" sz="16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But … what if you’re unsure of grammar term - what a ‘modal verb’ or an ‘expanded noun phrase’ looks like – what could you do?</a:t>
            </a:r>
          </a:p>
        </p:txBody>
      </p:sp>
      <p:sp>
        <p:nvSpPr>
          <p:cNvPr id="6" name="TextBox 5">
            <a:extLst>
              <a:ext uri="{FF2B5EF4-FFF2-40B4-BE49-F238E27FC236}">
                <a16:creationId xmlns:a16="http://schemas.microsoft.com/office/drawing/2014/main" id="{8836CEE9-85FF-97FA-0385-133AE4061CA8}"/>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spTree>
    <p:extLst>
      <p:ext uri="{BB962C8B-B14F-4D97-AF65-F5344CB8AC3E}">
        <p14:creationId xmlns:p14="http://schemas.microsoft.com/office/powerpoint/2010/main" val="230038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43708B55-6772-E4BD-5E04-2760B364408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ADF16D5-6AEF-C076-AC8B-675CFA925FAD}"/>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708A57A1-DC73-3992-5240-0B51EF53F483}"/>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3" name="Picture 2">
            <a:extLst>
              <a:ext uri="{FF2B5EF4-FFF2-40B4-BE49-F238E27FC236}">
                <a16:creationId xmlns:a16="http://schemas.microsoft.com/office/drawing/2014/main" id="{1CE8068A-9F8A-D6C8-3B38-3592A9BFD1AA}"/>
              </a:ext>
            </a:extLst>
          </p:cNvPr>
          <p:cNvPicPr>
            <a:picLocks noChangeAspect="1"/>
          </p:cNvPicPr>
          <p:nvPr/>
        </p:nvPicPr>
        <p:blipFill>
          <a:blip r:embed="rId3"/>
          <a:stretch>
            <a:fillRect/>
          </a:stretch>
        </p:blipFill>
        <p:spPr>
          <a:xfrm>
            <a:off x="10370121" y="1323432"/>
            <a:ext cx="1512148" cy="1811655"/>
          </a:xfrm>
          <a:prstGeom prst="rect">
            <a:avLst/>
          </a:prstGeom>
        </p:spPr>
      </p:pic>
      <p:sp>
        <p:nvSpPr>
          <p:cNvPr id="7" name="TextBox 6">
            <a:extLst>
              <a:ext uri="{FF2B5EF4-FFF2-40B4-BE49-F238E27FC236}">
                <a16:creationId xmlns:a16="http://schemas.microsoft.com/office/drawing/2014/main" id="{A00F8100-4FCC-0A5B-005A-13BD6360F5BF}"/>
              </a:ext>
            </a:extLst>
          </p:cNvPr>
          <p:cNvSpPr txBox="1"/>
          <p:nvPr/>
        </p:nvSpPr>
        <p:spPr>
          <a:xfrm>
            <a:off x="309731" y="968314"/>
            <a:ext cx="10813292" cy="5509200"/>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Information on the School Website:</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Curriculum Page – English – Writing – then click on</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This will lead you to a wealth </a:t>
            </a:r>
          </a:p>
          <a:p>
            <a:r>
              <a:rPr lang="en-GB" sz="3200" dirty="0">
                <a:solidFill>
                  <a:schemeClr val="bg1"/>
                </a:solidFill>
                <a:latin typeface="Twinkl Cursive Unlooped" panose="02000000000000000000" pitchFamily="2" charset="77"/>
              </a:rPr>
              <a:t>of information regarding GPS.</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The English Glossary is a guide</a:t>
            </a:r>
          </a:p>
          <a:p>
            <a:r>
              <a:rPr lang="en-GB" sz="3200" dirty="0">
                <a:solidFill>
                  <a:schemeClr val="bg1"/>
                </a:solidFill>
                <a:latin typeface="Twinkl Cursive Unlooped" panose="02000000000000000000" pitchFamily="2" charset="77"/>
              </a:rPr>
              <a:t>published by the DfE, with clear</a:t>
            </a:r>
          </a:p>
          <a:p>
            <a:r>
              <a:rPr lang="en-GB" sz="3200" dirty="0" err="1">
                <a:solidFill>
                  <a:schemeClr val="bg1"/>
                </a:solidFill>
                <a:latin typeface="Twinkl Cursive Unlooped" panose="02000000000000000000" pitchFamily="2" charset="77"/>
              </a:rPr>
              <a:t>definitiions</a:t>
            </a:r>
            <a:r>
              <a:rPr lang="en-GB" sz="3200" dirty="0">
                <a:solidFill>
                  <a:schemeClr val="bg1"/>
                </a:solidFill>
                <a:latin typeface="Twinkl Cursive Unlooped" panose="02000000000000000000" pitchFamily="2" charset="77"/>
              </a:rPr>
              <a:t> of every term  included</a:t>
            </a:r>
          </a:p>
          <a:p>
            <a:r>
              <a:rPr lang="en-GB" sz="3200" dirty="0">
                <a:solidFill>
                  <a:schemeClr val="bg1"/>
                </a:solidFill>
                <a:latin typeface="Twinkl Cursive Unlooped" panose="02000000000000000000" pitchFamily="2" charset="77"/>
              </a:rPr>
              <a:t>in the Primary curriculum. </a:t>
            </a:r>
          </a:p>
        </p:txBody>
      </p:sp>
      <p:pic>
        <p:nvPicPr>
          <p:cNvPr id="10" name="Picture 9">
            <a:extLst>
              <a:ext uri="{FF2B5EF4-FFF2-40B4-BE49-F238E27FC236}">
                <a16:creationId xmlns:a16="http://schemas.microsoft.com/office/drawing/2014/main" id="{5FF94BD4-8204-7B52-CC2C-3589754465E8}"/>
              </a:ext>
            </a:extLst>
          </p:cNvPr>
          <p:cNvPicPr>
            <a:picLocks noChangeAspect="1"/>
          </p:cNvPicPr>
          <p:nvPr/>
        </p:nvPicPr>
        <p:blipFill>
          <a:blip r:embed="rId4"/>
          <a:stretch>
            <a:fillRect/>
          </a:stretch>
        </p:blipFill>
        <p:spPr>
          <a:xfrm>
            <a:off x="6677045" y="2895003"/>
            <a:ext cx="2704011" cy="3744559"/>
          </a:xfrm>
          <a:prstGeom prst="rect">
            <a:avLst/>
          </a:prstGeom>
        </p:spPr>
      </p:pic>
    </p:spTree>
    <p:extLst>
      <p:ext uri="{BB962C8B-B14F-4D97-AF65-F5344CB8AC3E}">
        <p14:creationId xmlns:p14="http://schemas.microsoft.com/office/powerpoint/2010/main" val="276492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99648C61-E0C6-9050-9757-D3A9EB14410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3E90FF-93E8-222A-95B3-A21A8445A9BA}"/>
              </a:ext>
            </a:extLst>
          </p:cNvPr>
          <p:cNvPicPr>
            <a:picLocks noChangeAspect="1"/>
          </p:cNvPicPr>
          <p:nvPr/>
        </p:nvPicPr>
        <p:blipFill>
          <a:blip r:embed="rId2"/>
          <a:stretch>
            <a:fillRect/>
          </a:stretch>
        </p:blipFill>
        <p:spPr>
          <a:xfrm>
            <a:off x="0" y="53193"/>
            <a:ext cx="12192000" cy="6804807"/>
          </a:xfrm>
          <a:prstGeom prst="rect">
            <a:avLst/>
          </a:prstGeom>
        </p:spPr>
      </p:pic>
      <p:pic>
        <p:nvPicPr>
          <p:cNvPr id="9" name="Picture 8">
            <a:extLst>
              <a:ext uri="{FF2B5EF4-FFF2-40B4-BE49-F238E27FC236}">
                <a16:creationId xmlns:a16="http://schemas.microsoft.com/office/drawing/2014/main" id="{46704DF3-7DE1-D5D1-4EBB-D179B940813E}"/>
              </a:ext>
            </a:extLst>
          </p:cNvPr>
          <p:cNvPicPr>
            <a:picLocks noChangeAspect="1"/>
          </p:cNvPicPr>
          <p:nvPr/>
        </p:nvPicPr>
        <p:blipFill>
          <a:blip r:embed="rId3"/>
          <a:srcRect t="14557"/>
          <a:stretch/>
        </p:blipFill>
        <p:spPr>
          <a:xfrm>
            <a:off x="4278658" y="263275"/>
            <a:ext cx="4065244" cy="1362143"/>
          </a:xfrm>
          <a:prstGeom prst="rect">
            <a:avLst/>
          </a:prstGeom>
        </p:spPr>
      </p:pic>
      <p:sp>
        <p:nvSpPr>
          <p:cNvPr id="10" name="TextBox 9">
            <a:extLst>
              <a:ext uri="{FF2B5EF4-FFF2-40B4-BE49-F238E27FC236}">
                <a16:creationId xmlns:a16="http://schemas.microsoft.com/office/drawing/2014/main" id="{65601C4C-6374-5E5E-EAC2-F9C1435E8452}"/>
              </a:ext>
            </a:extLst>
          </p:cNvPr>
          <p:cNvSpPr txBox="1"/>
          <p:nvPr/>
        </p:nvSpPr>
        <p:spPr>
          <a:xfrm>
            <a:off x="2214564" y="1625418"/>
            <a:ext cx="7986712" cy="1569660"/>
          </a:xfrm>
          <a:prstGeom prst="rect">
            <a:avLst/>
          </a:prstGeom>
          <a:noFill/>
        </p:spPr>
        <p:txBody>
          <a:bodyPr wrap="square" rtlCol="0">
            <a:spAutoFit/>
          </a:bodyPr>
          <a:lstStyle/>
          <a:p>
            <a:pPr algn="ctr"/>
            <a:r>
              <a:rPr lang="en-US" sz="4800" b="1" dirty="0">
                <a:solidFill>
                  <a:schemeClr val="bg1"/>
                </a:solidFill>
                <a:latin typeface="Twinkl Cursive Unlooped" panose="02000000000000000000" pitchFamily="2" charset="77"/>
              </a:rPr>
              <a:t>Why have you been invited into school today?</a:t>
            </a:r>
          </a:p>
        </p:txBody>
      </p:sp>
      <p:sp>
        <p:nvSpPr>
          <p:cNvPr id="3" name="TextBox 2">
            <a:extLst>
              <a:ext uri="{FF2B5EF4-FFF2-40B4-BE49-F238E27FC236}">
                <a16:creationId xmlns:a16="http://schemas.microsoft.com/office/drawing/2014/main" id="{B16585B1-6F9A-2BFD-0BBF-8D76B2BDDFC4}"/>
              </a:ext>
            </a:extLst>
          </p:cNvPr>
          <p:cNvSpPr txBox="1"/>
          <p:nvPr/>
        </p:nvSpPr>
        <p:spPr>
          <a:xfrm>
            <a:off x="274320" y="3480804"/>
            <a:ext cx="10927488" cy="3046988"/>
          </a:xfrm>
          <a:prstGeom prst="rect">
            <a:avLst/>
          </a:prstGeom>
          <a:noFill/>
        </p:spPr>
        <p:txBody>
          <a:bodyPr wrap="square">
            <a:spAutoFit/>
          </a:bodyPr>
          <a:lstStyle/>
          <a:p>
            <a:pPr algn="ctr"/>
            <a:r>
              <a:rPr lang="en-GB" sz="3200" dirty="0">
                <a:solidFill>
                  <a:schemeClr val="bg1"/>
                </a:solidFill>
                <a:latin typeface="Twinkl Cursive Unlooped" panose="02000000000000000000" pitchFamily="2" charset="77"/>
              </a:rPr>
              <a:t>Our most recent Parent Survey showed that parents would appreciate support in understanding the maths and the writing curriculum at Whitchurch Combined School and how best to help their children in these areas.</a:t>
            </a:r>
          </a:p>
          <a:p>
            <a:pPr algn="ctr"/>
            <a:r>
              <a:rPr lang="en-GB" sz="3200" dirty="0">
                <a:solidFill>
                  <a:schemeClr val="bg1"/>
                </a:solidFill>
                <a:latin typeface="Twinkl Cursive Unlooped" panose="02000000000000000000" pitchFamily="2" charset="77"/>
              </a:rPr>
              <a:t>We offered a maths workshop in October and today we would like to offer a similar guide to writing.</a:t>
            </a:r>
            <a:endParaRPr lang="en-US"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386823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5A0C532B-70D6-7A54-4F91-5D9CC5A8E93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63E7F50-E769-7528-6F0C-CBBBFA12626F}"/>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BCAABDB0-31ED-E325-C7D8-1A1ECDACF733}"/>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6D596380-9132-4D0A-914B-30058CAD3F05}"/>
              </a:ext>
            </a:extLst>
          </p:cNvPr>
          <p:cNvPicPr>
            <a:picLocks noChangeAspect="1"/>
          </p:cNvPicPr>
          <p:nvPr/>
        </p:nvPicPr>
        <p:blipFill>
          <a:blip r:embed="rId2"/>
          <a:stretch>
            <a:fillRect/>
          </a:stretch>
        </p:blipFill>
        <p:spPr>
          <a:xfrm>
            <a:off x="0" y="-1"/>
            <a:ext cx="12192000" cy="6804807"/>
          </a:xfrm>
          <a:prstGeom prst="rect">
            <a:avLst/>
          </a:prstGeom>
        </p:spPr>
      </p:pic>
      <p:sp>
        <p:nvSpPr>
          <p:cNvPr id="4" name="Content Placeholder 1">
            <a:extLst>
              <a:ext uri="{FF2B5EF4-FFF2-40B4-BE49-F238E27FC236}">
                <a16:creationId xmlns:a16="http://schemas.microsoft.com/office/drawing/2014/main" id="{5B6B898F-2F31-549E-E962-EA64EE2FFB40}"/>
              </a:ext>
            </a:extLst>
          </p:cNvPr>
          <p:cNvSpPr txBox="1">
            <a:spLocks/>
          </p:cNvSpPr>
          <p:nvPr/>
        </p:nvSpPr>
        <p:spPr>
          <a:xfrm>
            <a:off x="266700" y="261257"/>
            <a:ext cx="11555186" cy="6543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Twinkl Cursive Unlooped" panose="02000000000000000000" pitchFamily="2" charset="77"/>
              </a:rPr>
              <a:t>You may be surprised that you know more than you think!</a:t>
            </a:r>
          </a:p>
          <a:p>
            <a:endParaRPr lang="en-GB" sz="2800" dirty="0">
              <a:solidFill>
                <a:schemeClr val="bg1"/>
              </a:solidFill>
              <a:latin typeface="Twinkl Cursive Unlooped" panose="02000000000000000000" pitchFamily="2" charset="77"/>
            </a:endParaRPr>
          </a:p>
          <a:p>
            <a:r>
              <a:rPr lang="en-GB" sz="2800" dirty="0">
                <a:solidFill>
                  <a:schemeClr val="bg1"/>
                </a:solidFill>
                <a:latin typeface="Twinkl Cursive Unlooped" panose="02000000000000000000" pitchFamily="2" charset="77"/>
              </a:rPr>
              <a:t>One of the basic units of English is the sentence.  </a:t>
            </a:r>
          </a:p>
          <a:p>
            <a:r>
              <a:rPr lang="en-GB" sz="2800" dirty="0">
                <a:solidFill>
                  <a:schemeClr val="bg1"/>
                </a:solidFill>
                <a:latin typeface="Twinkl Cursive Unlooped" panose="02000000000000000000" pitchFamily="2" charset="77"/>
              </a:rPr>
              <a:t>The curriculum defines a sentence as “a group of words which are grammatically connected to each other.” </a:t>
            </a:r>
          </a:p>
          <a:p>
            <a:r>
              <a:rPr lang="en-GB" sz="2800" dirty="0">
                <a:solidFill>
                  <a:schemeClr val="bg1"/>
                </a:solidFill>
                <a:latin typeface="Twinkl Cursive Unlooped" panose="02000000000000000000" pitchFamily="2" charset="77"/>
              </a:rPr>
              <a:t>A sentence expresses a complete thought and makes sense. </a:t>
            </a:r>
          </a:p>
          <a:p>
            <a:r>
              <a:rPr lang="en-GB" sz="2800" dirty="0">
                <a:solidFill>
                  <a:schemeClr val="bg1"/>
                </a:solidFill>
                <a:latin typeface="Twinkl Cursive Unlooped" panose="02000000000000000000" pitchFamily="2" charset="77"/>
              </a:rPr>
              <a:t>A sentence normally has a subject and a verb.  </a:t>
            </a:r>
          </a:p>
          <a:p>
            <a:r>
              <a:rPr lang="en-GB" sz="2800" dirty="0">
                <a:solidFill>
                  <a:schemeClr val="bg1"/>
                </a:solidFill>
                <a:latin typeface="Twinkl Cursive Unlooped" panose="02000000000000000000" pitchFamily="2" charset="77"/>
              </a:rPr>
              <a:t>There are 4 types of sentence. </a:t>
            </a:r>
          </a:p>
          <a:p>
            <a:r>
              <a:rPr lang="en-GB" sz="2800" b="1" dirty="0">
                <a:solidFill>
                  <a:srgbClr val="FFFF00"/>
                </a:solidFill>
                <a:latin typeface="Twinkl Cursive Unlooped" panose="02000000000000000000" pitchFamily="2" charset="77"/>
              </a:rPr>
              <a:t>Statement</a:t>
            </a:r>
            <a:r>
              <a:rPr lang="en-GB" sz="2800" dirty="0">
                <a:solidFill>
                  <a:schemeClr val="bg1"/>
                </a:solidFill>
                <a:latin typeface="Twinkl Cursive Unlooped" panose="02000000000000000000" pitchFamily="2" charset="77"/>
              </a:rPr>
              <a:t>-assert facts/opinions </a:t>
            </a:r>
          </a:p>
          <a:p>
            <a:r>
              <a:rPr lang="en-GB" sz="2800" b="1" dirty="0">
                <a:solidFill>
                  <a:srgbClr val="FFFF00"/>
                </a:solidFill>
                <a:latin typeface="Twinkl Cursive Unlooped" panose="02000000000000000000" pitchFamily="2" charset="77"/>
              </a:rPr>
              <a:t>Question</a:t>
            </a:r>
            <a:r>
              <a:rPr lang="en-GB" sz="2800" dirty="0">
                <a:solidFill>
                  <a:schemeClr val="bg1"/>
                </a:solidFill>
                <a:latin typeface="Twinkl Cursive Unlooped" panose="02000000000000000000" pitchFamily="2" charset="77"/>
              </a:rPr>
              <a:t>-a sentence that usually requires an answer </a:t>
            </a:r>
          </a:p>
          <a:p>
            <a:r>
              <a:rPr lang="en-GB" sz="2800" b="1" dirty="0">
                <a:solidFill>
                  <a:srgbClr val="FFFF00"/>
                </a:solidFill>
                <a:latin typeface="Twinkl Cursive Unlooped" panose="02000000000000000000" pitchFamily="2" charset="77"/>
              </a:rPr>
              <a:t>Command</a:t>
            </a:r>
            <a:r>
              <a:rPr lang="en-GB" sz="2800" b="1" dirty="0">
                <a:solidFill>
                  <a:schemeClr val="bg1"/>
                </a:solidFill>
                <a:latin typeface="Twinkl Cursive Unlooped" panose="02000000000000000000" pitchFamily="2" charset="77"/>
              </a:rPr>
              <a:t>-</a:t>
            </a:r>
            <a:r>
              <a:rPr lang="en-GB" sz="2800" dirty="0">
                <a:solidFill>
                  <a:schemeClr val="bg1"/>
                </a:solidFill>
                <a:latin typeface="Twinkl Cursive Unlooped" panose="02000000000000000000" pitchFamily="2" charset="77"/>
              </a:rPr>
              <a:t>an order which often leaves out the subject of the sentence and often starts with a verb </a:t>
            </a:r>
          </a:p>
          <a:p>
            <a:r>
              <a:rPr lang="en-GB" sz="2800" b="1" dirty="0">
                <a:solidFill>
                  <a:srgbClr val="FFFF00"/>
                </a:solidFill>
                <a:latin typeface="Twinkl Cursive Unlooped" panose="02000000000000000000" pitchFamily="2" charset="77"/>
              </a:rPr>
              <a:t>Exclamation</a:t>
            </a:r>
            <a:r>
              <a:rPr lang="en-GB" sz="2800" dirty="0">
                <a:solidFill>
                  <a:schemeClr val="bg1"/>
                </a:solidFill>
                <a:latin typeface="Twinkl Cursive Unlooped" panose="02000000000000000000" pitchFamily="2" charset="77"/>
              </a:rPr>
              <a:t>-statements of surprise or strong emotion</a:t>
            </a:r>
          </a:p>
        </p:txBody>
      </p:sp>
    </p:spTree>
    <p:extLst>
      <p:ext uri="{BB962C8B-B14F-4D97-AF65-F5344CB8AC3E}">
        <p14:creationId xmlns:p14="http://schemas.microsoft.com/office/powerpoint/2010/main" val="24269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down)">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wipe(down)">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down)">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wipe(down)">
                                      <p:cBhvr>
                                        <p:cTn id="4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745D10D2-16A1-2AD7-D08F-CAECC7A49EE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51C8D7A-530A-50E8-E296-A0A8AA9925FC}"/>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8CD4BCAB-7768-43D3-3A90-0D7849A4E3A5}"/>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CF016C20-81B4-FE4D-D66A-1807645F37E9}"/>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C6455B98-851C-DC61-E397-B4F7328FAD52}"/>
              </a:ext>
            </a:extLst>
          </p:cNvPr>
          <p:cNvSpPr txBox="1">
            <a:spLocks/>
          </p:cNvSpPr>
          <p:nvPr/>
        </p:nvSpPr>
        <p:spPr>
          <a:xfrm>
            <a:off x="1751614" y="36565"/>
            <a:ext cx="8229600"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What type of sentence?</a:t>
            </a:r>
          </a:p>
        </p:txBody>
      </p:sp>
      <p:sp>
        <p:nvSpPr>
          <p:cNvPr id="5" name="Content Placeholder 4">
            <a:extLst>
              <a:ext uri="{FF2B5EF4-FFF2-40B4-BE49-F238E27FC236}">
                <a16:creationId xmlns:a16="http://schemas.microsoft.com/office/drawing/2014/main" id="{54BCAA53-4096-8739-8243-BA0BA6E19D1F}"/>
              </a:ext>
            </a:extLst>
          </p:cNvPr>
          <p:cNvSpPr txBox="1">
            <a:spLocks/>
          </p:cNvSpPr>
          <p:nvPr/>
        </p:nvSpPr>
        <p:spPr>
          <a:xfrm>
            <a:off x="1332411" y="2119748"/>
            <a:ext cx="9527177"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lphaUcPeriod"/>
            </a:pPr>
            <a:r>
              <a:rPr lang="en-GB" sz="2800" dirty="0">
                <a:solidFill>
                  <a:schemeClr val="bg1"/>
                </a:solidFill>
                <a:latin typeface="Comic Sans MS" pitchFamily="66" charset="0"/>
              </a:rPr>
              <a:t>Did you empty the dishwasher?</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You did empty the dishwasher.</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Empty the dishwasher.</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How fantastic that you emptied the dishwasher!</a:t>
            </a:r>
          </a:p>
          <a:p>
            <a:endParaRPr lang="en-GB" dirty="0"/>
          </a:p>
        </p:txBody>
      </p:sp>
    </p:spTree>
    <p:extLst>
      <p:ext uri="{BB962C8B-B14F-4D97-AF65-F5344CB8AC3E}">
        <p14:creationId xmlns:p14="http://schemas.microsoft.com/office/powerpoint/2010/main" val="279006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9832B83E-E407-3126-DA3D-62DFB29CEE7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4E3EF8C-D9D7-ABEB-F292-C6B3273E6883}"/>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700BEC16-D8B8-AA1D-1D67-7C70D4DDB75B}"/>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3A4E51B5-E014-465A-EB79-9414BE4D07DD}"/>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40062DF0-7C81-76B9-2EFA-DBF262954086}"/>
              </a:ext>
            </a:extLst>
          </p:cNvPr>
          <p:cNvSpPr txBox="1">
            <a:spLocks/>
          </p:cNvSpPr>
          <p:nvPr/>
        </p:nvSpPr>
        <p:spPr>
          <a:xfrm>
            <a:off x="1751614" y="36565"/>
            <a:ext cx="8229600"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What type of sentence?</a:t>
            </a:r>
          </a:p>
        </p:txBody>
      </p:sp>
      <p:sp>
        <p:nvSpPr>
          <p:cNvPr id="5" name="Content Placeholder 4">
            <a:extLst>
              <a:ext uri="{FF2B5EF4-FFF2-40B4-BE49-F238E27FC236}">
                <a16:creationId xmlns:a16="http://schemas.microsoft.com/office/drawing/2014/main" id="{03097F62-2263-CA2F-E366-9C879857EDD4}"/>
              </a:ext>
            </a:extLst>
          </p:cNvPr>
          <p:cNvSpPr txBox="1">
            <a:spLocks/>
          </p:cNvSpPr>
          <p:nvPr/>
        </p:nvSpPr>
        <p:spPr>
          <a:xfrm>
            <a:off x="266700" y="1744286"/>
            <a:ext cx="11555186"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lphaUcPeriod"/>
            </a:pPr>
            <a:r>
              <a:rPr lang="en-GB" sz="2800" dirty="0">
                <a:solidFill>
                  <a:schemeClr val="bg1"/>
                </a:solidFill>
                <a:latin typeface="Comic Sans MS" pitchFamily="66" charset="0"/>
              </a:rPr>
              <a:t>Did you empty the dishwasher? </a:t>
            </a:r>
            <a:r>
              <a:rPr lang="en-GB" sz="2800" dirty="0">
                <a:solidFill>
                  <a:srgbClr val="FFFF00"/>
                </a:solidFill>
                <a:latin typeface="Comic Sans MS" pitchFamily="66" charset="0"/>
              </a:rPr>
              <a:t>question</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You did empty the dishwasher. </a:t>
            </a:r>
            <a:r>
              <a:rPr lang="en-GB" sz="2800" dirty="0">
                <a:solidFill>
                  <a:srgbClr val="FFFF00"/>
                </a:solidFill>
                <a:latin typeface="Comic Sans MS" pitchFamily="66" charset="0"/>
              </a:rPr>
              <a:t>statement</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Empty the dishwasher. </a:t>
            </a:r>
            <a:r>
              <a:rPr lang="en-GB" sz="2800" dirty="0">
                <a:solidFill>
                  <a:srgbClr val="FFFF00"/>
                </a:solidFill>
                <a:latin typeface="Comic Sans MS" pitchFamily="66" charset="0"/>
              </a:rPr>
              <a:t>command</a:t>
            </a:r>
          </a:p>
          <a:p>
            <a:pPr marL="457200" indent="-457200">
              <a:buFont typeface="+mj-lt"/>
              <a:buAutoNum type="alphaUcPeriod"/>
            </a:pPr>
            <a:endParaRPr lang="en-GB" sz="2800" dirty="0">
              <a:solidFill>
                <a:schemeClr val="bg1"/>
              </a:solidFill>
              <a:latin typeface="Comic Sans MS" pitchFamily="66" charset="0"/>
            </a:endParaRPr>
          </a:p>
          <a:p>
            <a:pPr marL="457200" indent="-457200">
              <a:buFont typeface="+mj-lt"/>
              <a:buAutoNum type="alphaUcPeriod"/>
            </a:pPr>
            <a:r>
              <a:rPr lang="en-GB" sz="2800" dirty="0">
                <a:solidFill>
                  <a:schemeClr val="bg1"/>
                </a:solidFill>
                <a:latin typeface="Comic Sans MS" pitchFamily="66" charset="0"/>
              </a:rPr>
              <a:t>How fantastic that you emptied the dishwasher! </a:t>
            </a:r>
            <a:r>
              <a:rPr lang="en-GB" sz="2800" dirty="0" err="1">
                <a:solidFill>
                  <a:srgbClr val="FFFF00"/>
                </a:solidFill>
                <a:latin typeface="Comic Sans MS" pitchFamily="66" charset="0"/>
              </a:rPr>
              <a:t>excalmation</a:t>
            </a:r>
            <a:endParaRPr lang="en-GB" sz="2800" dirty="0">
              <a:solidFill>
                <a:srgbClr val="FFFF00"/>
              </a:solidFill>
              <a:latin typeface="Comic Sans MS" pitchFamily="66" charset="0"/>
            </a:endParaRPr>
          </a:p>
          <a:p>
            <a:endParaRPr lang="en-GB" dirty="0"/>
          </a:p>
        </p:txBody>
      </p:sp>
    </p:spTree>
    <p:extLst>
      <p:ext uri="{BB962C8B-B14F-4D97-AF65-F5344CB8AC3E}">
        <p14:creationId xmlns:p14="http://schemas.microsoft.com/office/powerpoint/2010/main" val="180569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14504C85-C370-4E36-16C3-E2B8712E9EA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F2F7598-1D21-4D34-0191-AF76532C90AD}"/>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505B6CBB-488B-250F-2FBD-A8719B5C1C17}"/>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9D2CC5C7-F0C0-9E79-9B8C-8AF099ED6905}"/>
              </a:ext>
            </a:extLst>
          </p:cNvPr>
          <p:cNvPicPr>
            <a:picLocks noChangeAspect="1"/>
          </p:cNvPicPr>
          <p:nvPr/>
        </p:nvPicPr>
        <p:blipFill>
          <a:blip r:embed="rId2"/>
          <a:stretch>
            <a:fillRect/>
          </a:stretch>
        </p:blipFill>
        <p:spPr>
          <a:xfrm>
            <a:off x="0" y="166252"/>
            <a:ext cx="12192000" cy="6804807"/>
          </a:xfrm>
          <a:prstGeom prst="rect">
            <a:avLst/>
          </a:prstGeom>
        </p:spPr>
      </p:pic>
      <p:sp>
        <p:nvSpPr>
          <p:cNvPr id="4" name="Title 2">
            <a:extLst>
              <a:ext uri="{FF2B5EF4-FFF2-40B4-BE49-F238E27FC236}">
                <a16:creationId xmlns:a16="http://schemas.microsoft.com/office/drawing/2014/main" id="{C877EAF2-4ED0-25D5-9564-4400F9F732D1}"/>
              </a:ext>
            </a:extLst>
          </p:cNvPr>
          <p:cNvSpPr txBox="1">
            <a:spLocks/>
          </p:cNvSpPr>
          <p:nvPr/>
        </p:nvSpPr>
        <p:spPr>
          <a:xfrm>
            <a:off x="1162594" y="264538"/>
            <a:ext cx="8744597" cy="1219200"/>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600" dirty="0">
                <a:solidFill>
                  <a:schemeClr val="bg1"/>
                </a:solidFill>
                <a:latin typeface="Twinkl Cursive Unlooped" panose="02000000000000000000" pitchFamily="2" charset="77"/>
              </a:rPr>
              <a:t>Basic Word Classes </a:t>
            </a:r>
            <a:br>
              <a:rPr lang="en-GB" sz="7600" dirty="0">
                <a:solidFill>
                  <a:schemeClr val="bg1"/>
                </a:solidFill>
                <a:latin typeface="Twinkl Cursive Unlooped" panose="02000000000000000000" pitchFamily="2" charset="77"/>
              </a:rPr>
            </a:br>
            <a:br>
              <a:rPr lang="en-GB" dirty="0">
                <a:solidFill>
                  <a:schemeClr val="bg1"/>
                </a:solidFill>
              </a:rPr>
            </a:br>
            <a:endParaRPr lang="en-GB" dirty="0">
              <a:solidFill>
                <a:schemeClr val="bg1"/>
              </a:solidFill>
            </a:endParaRPr>
          </a:p>
        </p:txBody>
      </p:sp>
      <p:sp>
        <p:nvSpPr>
          <p:cNvPr id="7" name="Content Placeholder 1">
            <a:extLst>
              <a:ext uri="{FF2B5EF4-FFF2-40B4-BE49-F238E27FC236}">
                <a16:creationId xmlns:a16="http://schemas.microsoft.com/office/drawing/2014/main" id="{999AF8BA-E60B-C22F-B939-465B62798EA2}"/>
              </a:ext>
            </a:extLst>
          </p:cNvPr>
          <p:cNvSpPr txBox="1">
            <a:spLocks/>
          </p:cNvSpPr>
          <p:nvPr/>
        </p:nvSpPr>
        <p:spPr>
          <a:xfrm>
            <a:off x="783772" y="1281896"/>
            <a:ext cx="9875520" cy="54098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Twinkl Cursive Unlooped" panose="02000000000000000000" pitchFamily="2" charset="77"/>
              </a:rPr>
              <a:t>Nouns -</a:t>
            </a:r>
            <a:r>
              <a:rPr lang="en-GB" sz="3200" dirty="0">
                <a:solidFill>
                  <a:schemeClr val="bg1"/>
                </a:solidFill>
                <a:latin typeface="Twinkl Cursive Looped Light" panose="02000000000000000000" pitchFamily="2" charset="77"/>
              </a:rPr>
              <a:t> </a:t>
            </a:r>
            <a:r>
              <a:rPr lang="en-GB" sz="3200" dirty="0">
                <a:latin typeface="Twinkl Cursive Looped Light" panose="02000000000000000000" pitchFamily="2" charset="77"/>
              </a:rPr>
              <a:t> </a:t>
            </a:r>
            <a:r>
              <a:rPr lang="en-GB" sz="3200" dirty="0">
                <a:solidFill>
                  <a:srgbClr val="FFFF00"/>
                </a:solidFill>
                <a:latin typeface="Twinkl Cursive Unlooped" panose="02000000000000000000" pitchFamily="2" charset="77"/>
              </a:rPr>
              <a:t>name of objects, things, ideas, events, places or people.  They can be concrete, abstract, common, proper,  or collective.  </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Adjectives - </a:t>
            </a:r>
            <a:r>
              <a:rPr lang="en-GB" sz="3200" dirty="0">
                <a:solidFill>
                  <a:srgbClr val="FFFF00"/>
                </a:solidFill>
                <a:latin typeface="Twinkl Cursive Unlooped" panose="02000000000000000000" pitchFamily="2" charset="77"/>
              </a:rPr>
              <a:t>describe nouns.    </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Verbs - </a:t>
            </a:r>
            <a:r>
              <a:rPr lang="en-GB" sz="3200" dirty="0">
                <a:solidFill>
                  <a:srgbClr val="FFFF00"/>
                </a:solidFill>
                <a:latin typeface="Twinkl Cursive Unlooped" panose="02000000000000000000" pitchFamily="2" charset="77"/>
              </a:rPr>
              <a:t>are doing / action words or a state of being. </a:t>
            </a:r>
          </a:p>
          <a:p>
            <a:r>
              <a:rPr lang="en-GB" sz="3200" dirty="0">
                <a:latin typeface="Twinkl Cursive Unlooped" panose="02000000000000000000" pitchFamily="2" charset="77"/>
              </a:rPr>
              <a:t> </a:t>
            </a:r>
          </a:p>
          <a:p>
            <a:r>
              <a:rPr lang="en-GB" sz="3200" dirty="0">
                <a:solidFill>
                  <a:schemeClr val="bg1"/>
                </a:solidFill>
                <a:latin typeface="Twinkl Cursive Unlooped" panose="02000000000000000000" pitchFamily="2" charset="77"/>
              </a:rPr>
              <a:t>Adverbs - </a:t>
            </a:r>
            <a:r>
              <a:rPr lang="en-GB" sz="3200" dirty="0">
                <a:latin typeface="Twinkl Cursive Unlooped" panose="02000000000000000000" pitchFamily="2" charset="77"/>
              </a:rPr>
              <a:t> </a:t>
            </a:r>
            <a:r>
              <a:rPr lang="en-GB" sz="3200" dirty="0">
                <a:solidFill>
                  <a:srgbClr val="FFFF00"/>
                </a:solidFill>
                <a:latin typeface="Twinkl Cursive Unlooped" panose="02000000000000000000" pitchFamily="2" charset="77"/>
              </a:rPr>
              <a:t>describe how, where, and when things happen. They often ‘describe’ verbs.  </a:t>
            </a:r>
          </a:p>
        </p:txBody>
      </p:sp>
    </p:spTree>
    <p:extLst>
      <p:ext uri="{BB962C8B-B14F-4D97-AF65-F5344CB8AC3E}">
        <p14:creationId xmlns:p14="http://schemas.microsoft.com/office/powerpoint/2010/main" val="25841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6" presetClass="entr" presetSubtype="16"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circle(in)">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76FD472D-2F7F-24CA-105E-0720847EDCC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B0CB243-7531-CFEA-0441-B076A49748B5}"/>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D91C47F6-BBF1-C50E-A88E-9A041E5E68B9}"/>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9AEE6ED3-24FC-3A6B-CAC7-E80BB0CA18A2}"/>
              </a:ext>
            </a:extLst>
          </p:cNvPr>
          <p:cNvPicPr>
            <a:picLocks noChangeAspect="1"/>
          </p:cNvPicPr>
          <p:nvPr/>
        </p:nvPicPr>
        <p:blipFill>
          <a:blip r:embed="rId2"/>
          <a:stretch>
            <a:fillRect/>
          </a:stretch>
        </p:blipFill>
        <p:spPr>
          <a:xfrm>
            <a:off x="0" y="0"/>
            <a:ext cx="12192000" cy="6971059"/>
          </a:xfrm>
          <a:prstGeom prst="rect">
            <a:avLst/>
          </a:prstGeom>
        </p:spPr>
      </p:pic>
      <p:sp>
        <p:nvSpPr>
          <p:cNvPr id="4" name="Title 2">
            <a:extLst>
              <a:ext uri="{FF2B5EF4-FFF2-40B4-BE49-F238E27FC236}">
                <a16:creationId xmlns:a16="http://schemas.microsoft.com/office/drawing/2014/main" id="{C5A9AA31-A1AA-7FDA-E41B-3D071A6019DF}"/>
              </a:ext>
            </a:extLst>
          </p:cNvPr>
          <p:cNvSpPr txBox="1">
            <a:spLocks/>
          </p:cNvSpPr>
          <p:nvPr/>
        </p:nvSpPr>
        <p:spPr>
          <a:xfrm>
            <a:off x="1162594" y="264537"/>
            <a:ext cx="8744597" cy="1303005"/>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600" b="1" u="sng" dirty="0">
                <a:solidFill>
                  <a:schemeClr val="bg1"/>
                </a:solidFill>
                <a:latin typeface="Twinkl Cursive Unlooped" panose="02000000000000000000" pitchFamily="2" charset="77"/>
              </a:rPr>
              <a:t>Basic Word Classes</a:t>
            </a:r>
            <a:br>
              <a:rPr lang="en-GB" sz="7600" dirty="0">
                <a:solidFill>
                  <a:schemeClr val="bg1"/>
                </a:solidFill>
                <a:latin typeface="Twinkl Cursive Unlooped" panose="02000000000000000000" pitchFamily="2" charset="77"/>
              </a:rPr>
            </a:br>
            <a:br>
              <a:rPr lang="en-GB" dirty="0">
                <a:solidFill>
                  <a:schemeClr val="bg1"/>
                </a:solidFill>
              </a:rPr>
            </a:br>
            <a:endParaRPr lang="en-GB" dirty="0">
              <a:solidFill>
                <a:schemeClr val="bg1"/>
              </a:solidFill>
            </a:endParaRPr>
          </a:p>
        </p:txBody>
      </p:sp>
      <p:sp>
        <p:nvSpPr>
          <p:cNvPr id="7" name="Content Placeholder 1">
            <a:extLst>
              <a:ext uri="{FF2B5EF4-FFF2-40B4-BE49-F238E27FC236}">
                <a16:creationId xmlns:a16="http://schemas.microsoft.com/office/drawing/2014/main" id="{4BF7FB85-7693-0520-A503-F757CE3F3EC9}"/>
              </a:ext>
            </a:extLst>
          </p:cNvPr>
          <p:cNvSpPr txBox="1">
            <a:spLocks/>
          </p:cNvSpPr>
          <p:nvPr/>
        </p:nvSpPr>
        <p:spPr>
          <a:xfrm>
            <a:off x="783771" y="972423"/>
            <a:ext cx="10476411" cy="588557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dirty="0">
              <a:solidFill>
                <a:schemeClr val="bg1"/>
              </a:solidFill>
              <a:latin typeface="Twinkl Cursive Unlooped" panose="02000000000000000000" pitchFamily="2" charset="77"/>
            </a:endParaRPr>
          </a:p>
          <a:p>
            <a:r>
              <a:rPr lang="en-GB" sz="3500" dirty="0">
                <a:solidFill>
                  <a:srgbClr val="FFFF00"/>
                </a:solidFill>
                <a:latin typeface="Twinkl Cursive Unlooped" panose="02000000000000000000" pitchFamily="2" charset="77"/>
              </a:rPr>
              <a:t>Identify the nouns in this sentence</a:t>
            </a:r>
          </a:p>
          <a:p>
            <a:r>
              <a:rPr lang="en-GB" sz="3500" dirty="0">
                <a:solidFill>
                  <a:schemeClr val="bg1"/>
                </a:solidFill>
                <a:latin typeface="Twinkl Cursive Unlooped" panose="02000000000000000000" pitchFamily="2" charset="77"/>
              </a:rPr>
              <a:t>The bakery stood on the corner of a street in Buckingham.</a:t>
            </a:r>
          </a:p>
          <a:p>
            <a:endParaRPr lang="en-GB" sz="3500" dirty="0">
              <a:solidFill>
                <a:srgbClr val="FFFF00"/>
              </a:solidFill>
              <a:latin typeface="Twinkl Cursive Unlooped" panose="02000000000000000000" pitchFamily="2" charset="77"/>
            </a:endParaRPr>
          </a:p>
          <a:p>
            <a:r>
              <a:rPr lang="en-GB" sz="3500" dirty="0">
                <a:solidFill>
                  <a:srgbClr val="FFFF00"/>
                </a:solidFill>
                <a:latin typeface="Twinkl Cursive Unlooped" panose="02000000000000000000" pitchFamily="2" charset="77"/>
              </a:rPr>
              <a:t>Identify the verbs in this sentence</a:t>
            </a:r>
          </a:p>
          <a:p>
            <a:r>
              <a:rPr lang="en-GB" sz="3500" dirty="0">
                <a:solidFill>
                  <a:schemeClr val="bg1"/>
                </a:solidFill>
                <a:latin typeface="Twinkl Cursive Unlooped" panose="02000000000000000000" pitchFamily="2" charset="77"/>
              </a:rPr>
              <a:t>Without warning, snow fell heavily from the grey sky and settled on the rooftops, the pavements and the streets which was quite a shock.</a:t>
            </a:r>
          </a:p>
          <a:p>
            <a:endParaRPr lang="en-GB" sz="3500" dirty="0">
              <a:solidFill>
                <a:schemeClr val="bg1"/>
              </a:solidFill>
              <a:latin typeface="Twinkl Cursive Unlooped" panose="02000000000000000000" pitchFamily="2" charset="77"/>
            </a:endParaRPr>
          </a:p>
          <a:p>
            <a:r>
              <a:rPr lang="en-GB" sz="3500" dirty="0">
                <a:solidFill>
                  <a:srgbClr val="FFFF00"/>
                </a:solidFill>
                <a:latin typeface="Twinkl Cursive Unlooped" panose="02000000000000000000" pitchFamily="2" charset="77"/>
              </a:rPr>
              <a:t>Identify the adjectives in this sentence</a:t>
            </a:r>
          </a:p>
          <a:p>
            <a:r>
              <a:rPr lang="en-GB" sz="3500" dirty="0">
                <a:solidFill>
                  <a:schemeClr val="bg1"/>
                </a:solidFill>
                <a:latin typeface="Twinkl Cursive Unlooped" panose="02000000000000000000" pitchFamily="2" charset="77"/>
              </a:rPr>
              <a:t>Along the dark alleyway and into the deserted town centre, the hungry rat scuttled on its soft paws.</a:t>
            </a:r>
          </a:p>
        </p:txBody>
      </p:sp>
    </p:spTree>
    <p:extLst>
      <p:ext uri="{BB962C8B-B14F-4D97-AF65-F5344CB8AC3E}">
        <p14:creationId xmlns:p14="http://schemas.microsoft.com/office/powerpoint/2010/main" val="35931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ircle(in)">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circle(in)">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circle(in)">
                                      <p:cBhvr>
                                        <p:cTn id="22" dur="2000"/>
                                        <p:tgtEl>
                                          <p:spTgt spid="7">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circle(in)">
                                      <p:cBhvr>
                                        <p:cTn id="25" dur="2000"/>
                                        <p:tgtEl>
                                          <p:spTgt spid="7">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circle(in)">
                                      <p:cBhvr>
                                        <p:cTn id="28"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1F598027-DBA3-6CD6-4CF1-75F378355DC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54EE887-8495-A438-A961-1C33C1776557}"/>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229D45EE-6581-C023-32C6-D11EE67C9A12}"/>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23868BDA-A986-47DC-C55A-5193696A8F46}"/>
              </a:ext>
            </a:extLst>
          </p:cNvPr>
          <p:cNvPicPr>
            <a:picLocks noChangeAspect="1"/>
          </p:cNvPicPr>
          <p:nvPr/>
        </p:nvPicPr>
        <p:blipFill>
          <a:blip r:embed="rId2"/>
          <a:stretch>
            <a:fillRect/>
          </a:stretch>
        </p:blipFill>
        <p:spPr>
          <a:xfrm>
            <a:off x="0" y="133908"/>
            <a:ext cx="12192000" cy="6971059"/>
          </a:xfrm>
          <a:prstGeom prst="rect">
            <a:avLst/>
          </a:prstGeom>
        </p:spPr>
      </p:pic>
      <p:sp>
        <p:nvSpPr>
          <p:cNvPr id="4" name="Title 2">
            <a:extLst>
              <a:ext uri="{FF2B5EF4-FFF2-40B4-BE49-F238E27FC236}">
                <a16:creationId xmlns:a16="http://schemas.microsoft.com/office/drawing/2014/main" id="{49072797-7337-8CF7-3E7D-796881CE8372}"/>
              </a:ext>
            </a:extLst>
          </p:cNvPr>
          <p:cNvSpPr txBox="1">
            <a:spLocks/>
          </p:cNvSpPr>
          <p:nvPr/>
        </p:nvSpPr>
        <p:spPr>
          <a:xfrm>
            <a:off x="1162594" y="133908"/>
            <a:ext cx="8744597" cy="1303005"/>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600" b="1" u="sng" dirty="0">
                <a:solidFill>
                  <a:schemeClr val="bg1"/>
                </a:solidFill>
                <a:latin typeface="Twinkl Cursive Unlooped" panose="02000000000000000000" pitchFamily="2" charset="77"/>
              </a:rPr>
              <a:t>Basic Word Classes</a:t>
            </a:r>
            <a:br>
              <a:rPr lang="en-GB" sz="7600" dirty="0">
                <a:solidFill>
                  <a:schemeClr val="bg1"/>
                </a:solidFill>
                <a:latin typeface="Twinkl Cursive Unlooped" panose="02000000000000000000" pitchFamily="2" charset="77"/>
              </a:rPr>
            </a:br>
            <a:br>
              <a:rPr lang="en-GB" dirty="0">
                <a:solidFill>
                  <a:schemeClr val="bg1"/>
                </a:solidFill>
              </a:rPr>
            </a:br>
            <a:endParaRPr lang="en-GB" dirty="0">
              <a:solidFill>
                <a:schemeClr val="bg1"/>
              </a:solidFill>
            </a:endParaRPr>
          </a:p>
        </p:txBody>
      </p:sp>
      <p:sp>
        <p:nvSpPr>
          <p:cNvPr id="7" name="Content Placeholder 1">
            <a:extLst>
              <a:ext uri="{FF2B5EF4-FFF2-40B4-BE49-F238E27FC236}">
                <a16:creationId xmlns:a16="http://schemas.microsoft.com/office/drawing/2014/main" id="{8CFA323B-ACD2-D476-10EE-BCA3790E3C68}"/>
              </a:ext>
            </a:extLst>
          </p:cNvPr>
          <p:cNvSpPr txBox="1">
            <a:spLocks/>
          </p:cNvSpPr>
          <p:nvPr/>
        </p:nvSpPr>
        <p:spPr>
          <a:xfrm>
            <a:off x="266700" y="520195"/>
            <a:ext cx="11529060" cy="57193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dirty="0">
              <a:solidFill>
                <a:schemeClr val="bg1"/>
              </a:solidFill>
              <a:latin typeface="Twinkl Cursive Unlooped" panose="02000000000000000000" pitchFamily="2" charset="77"/>
            </a:endParaRPr>
          </a:p>
          <a:p>
            <a:r>
              <a:rPr lang="en-GB" sz="3200" dirty="0">
                <a:solidFill>
                  <a:srgbClr val="FFFF00"/>
                </a:solidFill>
                <a:latin typeface="Twinkl Cursive Unlooped" panose="02000000000000000000" pitchFamily="2" charset="77"/>
              </a:rPr>
              <a:t>Identify the nouns in this sentence</a:t>
            </a:r>
          </a:p>
          <a:p>
            <a:r>
              <a:rPr lang="en-GB" sz="3200" dirty="0">
                <a:solidFill>
                  <a:schemeClr val="bg1"/>
                </a:solidFill>
                <a:latin typeface="Twinkl Cursive Unlooped" panose="02000000000000000000" pitchFamily="2" charset="77"/>
              </a:rPr>
              <a:t>The </a:t>
            </a:r>
            <a:r>
              <a:rPr lang="en-GB" sz="3200" dirty="0">
                <a:solidFill>
                  <a:schemeClr val="accent2">
                    <a:lumMod val="60000"/>
                    <a:lumOff val="40000"/>
                  </a:schemeClr>
                </a:solidFill>
                <a:latin typeface="Twinkl Cursive Unlooped" panose="02000000000000000000" pitchFamily="2" charset="77"/>
              </a:rPr>
              <a:t>bakery</a:t>
            </a:r>
            <a:r>
              <a:rPr lang="en-GB" sz="3200" dirty="0">
                <a:solidFill>
                  <a:srgbClr val="FFFF00"/>
                </a:solidFill>
                <a:latin typeface="Twinkl Cursive Unlooped" panose="02000000000000000000" pitchFamily="2" charset="77"/>
              </a:rPr>
              <a:t> </a:t>
            </a:r>
            <a:r>
              <a:rPr lang="en-GB" sz="3200" dirty="0">
                <a:solidFill>
                  <a:schemeClr val="bg1"/>
                </a:solidFill>
                <a:latin typeface="Twinkl Cursive Unlooped" panose="02000000000000000000" pitchFamily="2" charset="77"/>
              </a:rPr>
              <a:t>stood on the </a:t>
            </a:r>
            <a:r>
              <a:rPr lang="en-GB" sz="3200" dirty="0">
                <a:solidFill>
                  <a:schemeClr val="accent2">
                    <a:lumMod val="60000"/>
                    <a:lumOff val="40000"/>
                  </a:schemeClr>
                </a:solidFill>
                <a:latin typeface="Twinkl Cursive Unlooped" panose="02000000000000000000" pitchFamily="2" charset="77"/>
              </a:rPr>
              <a:t>corner</a:t>
            </a:r>
            <a:r>
              <a:rPr lang="en-GB" sz="3200" dirty="0">
                <a:solidFill>
                  <a:srgbClr val="FFFF00"/>
                </a:solidFill>
                <a:latin typeface="Twinkl Cursive Unlooped" panose="02000000000000000000" pitchFamily="2" charset="77"/>
              </a:rPr>
              <a:t> </a:t>
            </a:r>
            <a:r>
              <a:rPr lang="en-GB" sz="3200" dirty="0">
                <a:solidFill>
                  <a:schemeClr val="bg1"/>
                </a:solidFill>
                <a:latin typeface="Twinkl Cursive Unlooped" panose="02000000000000000000" pitchFamily="2" charset="77"/>
              </a:rPr>
              <a:t>of a </a:t>
            </a:r>
            <a:r>
              <a:rPr lang="en-GB" sz="3200" dirty="0">
                <a:solidFill>
                  <a:schemeClr val="accent2">
                    <a:lumMod val="60000"/>
                    <a:lumOff val="40000"/>
                  </a:schemeClr>
                </a:solidFill>
                <a:latin typeface="Twinkl Cursive Unlooped" panose="02000000000000000000" pitchFamily="2" charset="77"/>
              </a:rPr>
              <a:t>street</a:t>
            </a:r>
            <a:r>
              <a:rPr lang="en-GB" sz="3200" dirty="0">
                <a:solidFill>
                  <a:schemeClr val="bg1"/>
                </a:solidFill>
                <a:latin typeface="Twinkl Cursive Unlooped" panose="02000000000000000000" pitchFamily="2" charset="77"/>
              </a:rPr>
              <a:t> in </a:t>
            </a:r>
            <a:r>
              <a:rPr lang="en-GB" sz="3200" dirty="0">
                <a:solidFill>
                  <a:schemeClr val="accent2">
                    <a:lumMod val="60000"/>
                    <a:lumOff val="40000"/>
                  </a:schemeClr>
                </a:solidFill>
                <a:latin typeface="Twinkl Cursive Unlooped" panose="02000000000000000000" pitchFamily="2" charset="77"/>
              </a:rPr>
              <a:t>Buckingham</a:t>
            </a:r>
            <a:r>
              <a:rPr lang="en-GB" sz="3200" dirty="0">
                <a:solidFill>
                  <a:schemeClr val="bg1"/>
                </a:solidFill>
                <a:latin typeface="Twinkl Cursive Unlooped" panose="02000000000000000000" pitchFamily="2" charset="77"/>
              </a:rPr>
              <a:t>.</a:t>
            </a:r>
          </a:p>
          <a:p>
            <a:endParaRPr lang="en-GB" sz="3200" dirty="0">
              <a:solidFill>
                <a:srgbClr val="FFFF00"/>
              </a:solidFill>
              <a:latin typeface="Twinkl Cursive Unlooped" panose="02000000000000000000" pitchFamily="2" charset="77"/>
            </a:endParaRPr>
          </a:p>
          <a:p>
            <a:r>
              <a:rPr lang="en-GB" sz="3200" dirty="0">
                <a:solidFill>
                  <a:srgbClr val="FFFF00"/>
                </a:solidFill>
                <a:latin typeface="Twinkl Cursive Unlooped" panose="02000000000000000000" pitchFamily="2" charset="77"/>
              </a:rPr>
              <a:t>Identify the verbs in this sentence</a:t>
            </a:r>
          </a:p>
          <a:p>
            <a:r>
              <a:rPr lang="en-GB" sz="3200" dirty="0">
                <a:solidFill>
                  <a:schemeClr val="bg1"/>
                </a:solidFill>
                <a:latin typeface="Twinkl Cursive Unlooped" panose="02000000000000000000" pitchFamily="2" charset="77"/>
              </a:rPr>
              <a:t>Without warning, snow </a:t>
            </a:r>
            <a:r>
              <a:rPr lang="en-GB" sz="3200" dirty="0">
                <a:solidFill>
                  <a:schemeClr val="accent2">
                    <a:lumMod val="60000"/>
                    <a:lumOff val="40000"/>
                  </a:schemeClr>
                </a:solidFill>
                <a:latin typeface="Twinkl Cursive Unlooped" panose="02000000000000000000" pitchFamily="2" charset="77"/>
              </a:rPr>
              <a:t>fell</a:t>
            </a:r>
            <a:r>
              <a:rPr lang="en-GB" sz="3200" dirty="0">
                <a:solidFill>
                  <a:schemeClr val="bg1"/>
                </a:solidFill>
                <a:latin typeface="Twinkl Cursive Unlooped" panose="02000000000000000000" pitchFamily="2" charset="77"/>
              </a:rPr>
              <a:t> heavily from the grey sky and </a:t>
            </a:r>
            <a:r>
              <a:rPr lang="en-GB" sz="3200" dirty="0">
                <a:solidFill>
                  <a:schemeClr val="accent2">
                    <a:lumMod val="60000"/>
                    <a:lumOff val="40000"/>
                  </a:schemeClr>
                </a:solidFill>
                <a:latin typeface="Twinkl Cursive Unlooped" panose="02000000000000000000" pitchFamily="2" charset="77"/>
              </a:rPr>
              <a:t>settled</a:t>
            </a:r>
            <a:r>
              <a:rPr lang="en-GB" sz="3200" dirty="0">
                <a:solidFill>
                  <a:schemeClr val="bg1"/>
                </a:solidFill>
                <a:latin typeface="Twinkl Cursive Unlooped" panose="02000000000000000000" pitchFamily="2" charset="77"/>
              </a:rPr>
              <a:t> on the rooftops, the pavements and the streets which </a:t>
            </a:r>
            <a:r>
              <a:rPr lang="en-GB" sz="3200" dirty="0">
                <a:solidFill>
                  <a:schemeClr val="accent2">
                    <a:lumMod val="60000"/>
                    <a:lumOff val="40000"/>
                  </a:schemeClr>
                </a:solidFill>
                <a:latin typeface="Twinkl Cursive Unlooped" panose="02000000000000000000" pitchFamily="2" charset="77"/>
              </a:rPr>
              <a:t>was</a:t>
            </a:r>
            <a:r>
              <a:rPr lang="en-GB" sz="3200" dirty="0">
                <a:solidFill>
                  <a:schemeClr val="bg1"/>
                </a:solidFill>
                <a:latin typeface="Twinkl Cursive Unlooped" panose="02000000000000000000" pitchFamily="2" charset="77"/>
              </a:rPr>
              <a:t> quite a shock.</a:t>
            </a:r>
          </a:p>
          <a:p>
            <a:endParaRPr lang="en-GB" sz="3200" dirty="0">
              <a:solidFill>
                <a:schemeClr val="bg1"/>
              </a:solidFill>
              <a:latin typeface="Twinkl Cursive Unlooped" panose="02000000000000000000" pitchFamily="2" charset="77"/>
            </a:endParaRPr>
          </a:p>
          <a:p>
            <a:r>
              <a:rPr lang="en-GB" sz="3200" dirty="0">
                <a:solidFill>
                  <a:srgbClr val="FFFF00"/>
                </a:solidFill>
                <a:latin typeface="Twinkl Cursive Unlooped" panose="02000000000000000000" pitchFamily="2" charset="77"/>
              </a:rPr>
              <a:t>Identify the adjectives in this sentence</a:t>
            </a:r>
          </a:p>
          <a:p>
            <a:r>
              <a:rPr lang="en-GB" sz="3200" dirty="0">
                <a:solidFill>
                  <a:schemeClr val="bg1"/>
                </a:solidFill>
                <a:latin typeface="Twinkl Cursive Unlooped" panose="02000000000000000000" pitchFamily="2" charset="77"/>
              </a:rPr>
              <a:t>Along the </a:t>
            </a:r>
            <a:r>
              <a:rPr lang="en-GB" sz="3200" dirty="0">
                <a:solidFill>
                  <a:schemeClr val="accent2">
                    <a:lumMod val="60000"/>
                    <a:lumOff val="40000"/>
                  </a:schemeClr>
                </a:solidFill>
                <a:latin typeface="Twinkl Cursive Unlooped" panose="02000000000000000000" pitchFamily="2" charset="77"/>
              </a:rPr>
              <a:t>dark</a:t>
            </a:r>
            <a:r>
              <a:rPr lang="en-GB" sz="3200" dirty="0">
                <a:solidFill>
                  <a:schemeClr val="bg1"/>
                </a:solidFill>
                <a:latin typeface="Twinkl Cursive Unlooped" panose="02000000000000000000" pitchFamily="2" charset="77"/>
              </a:rPr>
              <a:t> alleyway and into the </a:t>
            </a:r>
            <a:r>
              <a:rPr lang="en-GB" sz="3200" dirty="0">
                <a:solidFill>
                  <a:schemeClr val="accent2">
                    <a:lumMod val="60000"/>
                    <a:lumOff val="40000"/>
                  </a:schemeClr>
                </a:solidFill>
                <a:latin typeface="Twinkl Cursive Unlooped" panose="02000000000000000000" pitchFamily="2" charset="77"/>
              </a:rPr>
              <a:t>deserted</a:t>
            </a:r>
            <a:r>
              <a:rPr lang="en-GB" sz="3200" dirty="0">
                <a:solidFill>
                  <a:schemeClr val="bg1"/>
                </a:solidFill>
                <a:latin typeface="Twinkl Cursive Unlooped" panose="02000000000000000000" pitchFamily="2" charset="77"/>
              </a:rPr>
              <a:t> town centre, the </a:t>
            </a:r>
            <a:r>
              <a:rPr lang="en-GB" sz="3200" dirty="0">
                <a:solidFill>
                  <a:schemeClr val="accent2">
                    <a:lumMod val="60000"/>
                    <a:lumOff val="40000"/>
                  </a:schemeClr>
                </a:solidFill>
                <a:latin typeface="Twinkl Cursive Unlooped" panose="02000000000000000000" pitchFamily="2" charset="77"/>
              </a:rPr>
              <a:t>hungry</a:t>
            </a:r>
            <a:r>
              <a:rPr lang="en-GB" sz="3200" dirty="0">
                <a:solidFill>
                  <a:schemeClr val="bg1"/>
                </a:solidFill>
                <a:latin typeface="Twinkl Cursive Unlooped" panose="02000000000000000000" pitchFamily="2" charset="77"/>
              </a:rPr>
              <a:t> rat scuttled on its </a:t>
            </a:r>
            <a:r>
              <a:rPr lang="en-GB" sz="3200" dirty="0">
                <a:solidFill>
                  <a:schemeClr val="accent2">
                    <a:lumMod val="60000"/>
                    <a:lumOff val="40000"/>
                  </a:schemeClr>
                </a:solidFill>
                <a:latin typeface="Twinkl Cursive Unlooped" panose="02000000000000000000" pitchFamily="2" charset="77"/>
              </a:rPr>
              <a:t>soft</a:t>
            </a:r>
            <a:r>
              <a:rPr lang="en-GB" sz="3200" dirty="0">
                <a:solidFill>
                  <a:schemeClr val="bg1"/>
                </a:solidFill>
                <a:latin typeface="Twinkl Cursive Unlooped" panose="02000000000000000000" pitchFamily="2" charset="77"/>
              </a:rPr>
              <a:t> paws.</a:t>
            </a:r>
          </a:p>
        </p:txBody>
      </p:sp>
    </p:spTree>
    <p:extLst>
      <p:ext uri="{BB962C8B-B14F-4D97-AF65-F5344CB8AC3E}">
        <p14:creationId xmlns:p14="http://schemas.microsoft.com/office/powerpoint/2010/main" val="360609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ircle(in)">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circle(in)">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circle(in)">
                                      <p:cBhvr>
                                        <p:cTn id="22" dur="2000"/>
                                        <p:tgtEl>
                                          <p:spTgt spid="7">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circle(in)">
                                      <p:cBhvr>
                                        <p:cTn id="25" dur="2000"/>
                                        <p:tgtEl>
                                          <p:spTgt spid="7">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circle(in)">
                                      <p:cBhvr>
                                        <p:cTn id="28"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E9006-0F82-E4C8-7247-15A86A60991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F576094-4D35-7891-702A-E83CF7DA7B09}"/>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A852E233-7B7C-BDD9-6DD2-9A7345AF5C08}"/>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33C81B7E-1B62-ABA3-0EDA-C0B78B2CCCA7}"/>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FC3B21DE-58A9-7F66-7DC5-ECB7EAAC79FE}"/>
              </a:ext>
            </a:extLst>
          </p:cNvPr>
          <p:cNvSpPr txBox="1">
            <a:spLocks/>
          </p:cNvSpPr>
          <p:nvPr/>
        </p:nvSpPr>
        <p:spPr>
          <a:xfrm>
            <a:off x="1751614" y="36565"/>
            <a:ext cx="8881552" cy="1219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Which sentence is correct?</a:t>
            </a:r>
          </a:p>
        </p:txBody>
      </p:sp>
      <p:sp>
        <p:nvSpPr>
          <p:cNvPr id="7" name="Content Placeholder 1">
            <a:extLst>
              <a:ext uri="{FF2B5EF4-FFF2-40B4-BE49-F238E27FC236}">
                <a16:creationId xmlns:a16="http://schemas.microsoft.com/office/drawing/2014/main" id="{13B10244-89A6-7B1B-0FD7-3F4A267B112E}"/>
              </a:ext>
            </a:extLst>
          </p:cNvPr>
          <p:cNvSpPr txBox="1">
            <a:spLocks/>
          </p:cNvSpPr>
          <p:nvPr/>
        </p:nvSpPr>
        <p:spPr>
          <a:xfrm>
            <a:off x="1881052" y="1744286"/>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Twinkl Cursive Unlooped" panose="02000000000000000000" pitchFamily="2" charset="77"/>
              </a:rPr>
              <a:t>Adam saw his friend in the park and wave.</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Adam saw his friend in the park and waved.</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Adam sees his friend in the park and wave.</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Adam sees his friend in the park and waved.</a:t>
            </a:r>
          </a:p>
        </p:txBody>
      </p:sp>
    </p:spTree>
    <p:extLst>
      <p:ext uri="{BB962C8B-B14F-4D97-AF65-F5344CB8AC3E}">
        <p14:creationId xmlns:p14="http://schemas.microsoft.com/office/powerpoint/2010/main" val="89017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0974-4BDC-F327-DCDD-1F9CE6F8726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46269AA-ACF5-D065-4536-2286E3B99D98}"/>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45EC006D-1E54-3F2D-7F37-68616BEECFAB}"/>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232DCB52-B065-7440-E7EB-8CF7AF5D0979}"/>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60B8155B-2141-C06D-29CA-87FC3F617CFE}"/>
              </a:ext>
            </a:extLst>
          </p:cNvPr>
          <p:cNvSpPr txBox="1">
            <a:spLocks/>
          </p:cNvSpPr>
          <p:nvPr/>
        </p:nvSpPr>
        <p:spPr>
          <a:xfrm>
            <a:off x="1751614" y="36565"/>
            <a:ext cx="8881552" cy="1219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Which sentence is correct?</a:t>
            </a:r>
          </a:p>
        </p:txBody>
      </p:sp>
      <p:sp>
        <p:nvSpPr>
          <p:cNvPr id="7" name="Content Placeholder 1">
            <a:extLst>
              <a:ext uri="{FF2B5EF4-FFF2-40B4-BE49-F238E27FC236}">
                <a16:creationId xmlns:a16="http://schemas.microsoft.com/office/drawing/2014/main" id="{8F53FEC7-C0AE-010E-6E94-C3775C0E0A10}"/>
              </a:ext>
            </a:extLst>
          </p:cNvPr>
          <p:cNvSpPr txBox="1">
            <a:spLocks/>
          </p:cNvSpPr>
          <p:nvPr/>
        </p:nvSpPr>
        <p:spPr>
          <a:xfrm>
            <a:off x="1881052" y="1744286"/>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Twinkl Cursive Unlooped" panose="02000000000000000000" pitchFamily="2" charset="77"/>
              </a:rPr>
              <a:t>Adam saw his friend in the park and wave.</a:t>
            </a:r>
          </a:p>
          <a:p>
            <a:endParaRPr lang="en-GB" sz="3200" dirty="0">
              <a:solidFill>
                <a:schemeClr val="bg1"/>
              </a:solidFill>
              <a:latin typeface="Twinkl Cursive Unlooped" panose="02000000000000000000" pitchFamily="2" charset="77"/>
            </a:endParaRPr>
          </a:p>
          <a:p>
            <a:r>
              <a:rPr lang="en-GB" sz="3200" dirty="0">
                <a:solidFill>
                  <a:schemeClr val="bg1"/>
                </a:solidFill>
                <a:highlight>
                  <a:srgbClr val="0000FF"/>
                </a:highlight>
                <a:latin typeface="Twinkl Cursive Unlooped" panose="02000000000000000000" pitchFamily="2" charset="77"/>
              </a:rPr>
              <a:t>Adam saw his friend in the park and waved.</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Adam sees his friend in the park and wave.</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Adam sees his friend in the park and waved.</a:t>
            </a:r>
          </a:p>
        </p:txBody>
      </p:sp>
    </p:spTree>
    <p:extLst>
      <p:ext uri="{BB962C8B-B14F-4D97-AF65-F5344CB8AC3E}">
        <p14:creationId xmlns:p14="http://schemas.microsoft.com/office/powerpoint/2010/main" val="19117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C442-25A1-88BB-B0CC-9FB7F6639A5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677A5D5-9F7C-CD04-B744-411610603B07}"/>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DBD094B4-BEE2-930D-3A2F-8538270296A2}"/>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E7CC0823-C6E5-17F6-3443-645BD7F93E92}"/>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C13ACDC3-86E3-76CB-242A-098402707779}"/>
              </a:ext>
            </a:extLst>
          </p:cNvPr>
          <p:cNvSpPr txBox="1">
            <a:spLocks/>
          </p:cNvSpPr>
          <p:nvPr/>
        </p:nvSpPr>
        <p:spPr>
          <a:xfrm>
            <a:off x="1751613" y="-217714"/>
            <a:ext cx="8229600" cy="1219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Antonyms and Synonyms</a:t>
            </a:r>
          </a:p>
        </p:txBody>
      </p:sp>
      <p:sp>
        <p:nvSpPr>
          <p:cNvPr id="5" name="Content Placeholder 4">
            <a:extLst>
              <a:ext uri="{FF2B5EF4-FFF2-40B4-BE49-F238E27FC236}">
                <a16:creationId xmlns:a16="http://schemas.microsoft.com/office/drawing/2014/main" id="{A40D3551-4998-8B88-B89D-F1037C36EB3C}"/>
              </a:ext>
            </a:extLst>
          </p:cNvPr>
          <p:cNvSpPr txBox="1">
            <a:spLocks/>
          </p:cNvSpPr>
          <p:nvPr/>
        </p:nvSpPr>
        <p:spPr>
          <a:xfrm>
            <a:off x="1102824" y="1383151"/>
            <a:ext cx="9527177" cy="491264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Twinkl Cursive Unlooped" panose="02000000000000000000" pitchFamily="2" charset="77"/>
              </a:rPr>
              <a:t>Two words are antonyms if their meanings are opposite.</a:t>
            </a:r>
          </a:p>
          <a:p>
            <a:endParaRPr lang="en-GB" sz="3200" dirty="0">
              <a:solidFill>
                <a:schemeClr val="bg1"/>
              </a:solidFill>
              <a:latin typeface="Twinkl Cursive Unlooped" panose="02000000000000000000" pitchFamily="2" charset="77"/>
            </a:endParaRPr>
          </a:p>
          <a:p>
            <a:r>
              <a:rPr lang="en-GB" sz="3200" dirty="0" err="1">
                <a:solidFill>
                  <a:schemeClr val="bg1"/>
                </a:solidFill>
                <a:latin typeface="Twinkl Cursive Unlooped" panose="02000000000000000000" pitchFamily="2" charset="77"/>
              </a:rPr>
              <a:t>eg</a:t>
            </a:r>
            <a:r>
              <a:rPr lang="en-GB" sz="3200" dirty="0">
                <a:solidFill>
                  <a:schemeClr val="bg1"/>
                </a:solidFill>
                <a:latin typeface="Twinkl Cursive Unlooped" panose="02000000000000000000" pitchFamily="2" charset="77"/>
              </a:rPr>
              <a:t>: hot – cold </a:t>
            </a:r>
          </a:p>
          <a:p>
            <a:r>
              <a:rPr lang="en-GB" sz="3200" dirty="0">
                <a:solidFill>
                  <a:schemeClr val="bg1"/>
                </a:solidFill>
                <a:latin typeface="Twinkl Cursive Unlooped" panose="02000000000000000000" pitchFamily="2" charset="77"/>
              </a:rPr>
              <a:t>       light – dark</a:t>
            </a:r>
          </a:p>
          <a:p>
            <a:r>
              <a:rPr lang="en-GB" sz="3200" dirty="0">
                <a:solidFill>
                  <a:schemeClr val="bg1"/>
                </a:solidFill>
                <a:latin typeface="Twinkl Cursive Unlooped" panose="02000000000000000000" pitchFamily="2" charset="77"/>
              </a:rPr>
              <a:t>           easy – difficult</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Two words are synonyms if their meanings are very similar.</a:t>
            </a:r>
          </a:p>
          <a:p>
            <a:endParaRPr lang="en-GB" sz="3200" dirty="0">
              <a:solidFill>
                <a:schemeClr val="bg1"/>
              </a:solidFill>
              <a:latin typeface="Twinkl Cursive Unlooped" panose="02000000000000000000" pitchFamily="2" charset="77"/>
            </a:endParaRPr>
          </a:p>
          <a:p>
            <a:r>
              <a:rPr lang="en-GB" sz="3200" dirty="0" err="1">
                <a:solidFill>
                  <a:schemeClr val="bg1"/>
                </a:solidFill>
                <a:latin typeface="Twinkl Cursive Unlooped" panose="02000000000000000000" pitchFamily="2" charset="77"/>
              </a:rPr>
              <a:t>eg</a:t>
            </a:r>
            <a:r>
              <a:rPr lang="en-GB" sz="3200" dirty="0">
                <a:solidFill>
                  <a:schemeClr val="bg1"/>
                </a:solidFill>
                <a:latin typeface="Twinkl Cursive Unlooped" panose="02000000000000000000" pitchFamily="2" charset="77"/>
              </a:rPr>
              <a:t>: talk – speak</a:t>
            </a:r>
          </a:p>
          <a:p>
            <a:r>
              <a:rPr lang="en-GB" sz="3200" dirty="0">
                <a:solidFill>
                  <a:schemeClr val="bg1"/>
                </a:solidFill>
                <a:latin typeface="Twinkl Cursive Unlooped" panose="02000000000000000000" pitchFamily="2" charset="77"/>
              </a:rPr>
              <a:t>         rich – wealthy</a:t>
            </a:r>
          </a:p>
          <a:p>
            <a:r>
              <a:rPr lang="en-GB" sz="3200" dirty="0">
                <a:solidFill>
                  <a:schemeClr val="bg1"/>
                </a:solidFill>
                <a:latin typeface="Twinkl Cursive Unlooped" panose="02000000000000000000" pitchFamily="2" charset="77"/>
              </a:rPr>
              <a:t>         sad - unhappy</a:t>
            </a:r>
          </a:p>
          <a:p>
            <a:endParaRPr lang="en-GB"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390442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7375C-2CE3-96B7-448F-8E2C1024F7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FB06B1D-49E6-1008-0C40-7AC1C4426445}"/>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6B78BA67-1910-D04C-93DC-96E2E93A1FC8}"/>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6C0EED8C-6598-886C-E5C4-FE7EFE685275}"/>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CB04E124-67FD-9D2D-00D8-75347D352A30}"/>
              </a:ext>
            </a:extLst>
          </p:cNvPr>
          <p:cNvSpPr txBox="1">
            <a:spLocks/>
          </p:cNvSpPr>
          <p:nvPr/>
        </p:nvSpPr>
        <p:spPr>
          <a:xfrm>
            <a:off x="1751614" y="36565"/>
            <a:ext cx="8229600" cy="1219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Antonyms and Synonyms</a:t>
            </a:r>
          </a:p>
        </p:txBody>
      </p:sp>
      <p:sp>
        <p:nvSpPr>
          <p:cNvPr id="4" name="Title 2">
            <a:extLst>
              <a:ext uri="{FF2B5EF4-FFF2-40B4-BE49-F238E27FC236}">
                <a16:creationId xmlns:a16="http://schemas.microsoft.com/office/drawing/2014/main" id="{64214FAD-B07B-37ED-5369-E1245DD8359A}"/>
              </a:ext>
            </a:extLst>
          </p:cNvPr>
          <p:cNvSpPr txBox="1">
            <a:spLocks/>
          </p:cNvSpPr>
          <p:nvPr/>
        </p:nvSpPr>
        <p:spPr>
          <a:xfrm>
            <a:off x="391887" y="1589095"/>
            <a:ext cx="11155680" cy="12192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Twinkl Cursive Unlooped" panose="02000000000000000000" pitchFamily="2" charset="77"/>
              </a:rPr>
              <a:t>Which two words in the sentence below are </a:t>
            </a:r>
            <a:r>
              <a:rPr lang="en-GB" sz="3200" b="1" dirty="0">
                <a:solidFill>
                  <a:schemeClr val="bg1"/>
                </a:solidFill>
                <a:latin typeface="Twinkl Cursive Unlooped" panose="02000000000000000000" pitchFamily="2" charset="77"/>
              </a:rPr>
              <a:t>synonyms </a:t>
            </a:r>
            <a:r>
              <a:rPr lang="en-GB" sz="3200" dirty="0">
                <a:solidFill>
                  <a:schemeClr val="bg1"/>
                </a:solidFill>
                <a:latin typeface="Twinkl Cursive Unlooped" panose="02000000000000000000" pitchFamily="2" charset="77"/>
              </a:rPr>
              <a:t>of each other? </a:t>
            </a:r>
          </a:p>
        </p:txBody>
      </p:sp>
      <p:sp>
        <p:nvSpPr>
          <p:cNvPr id="9" name="TextBox 8">
            <a:extLst>
              <a:ext uri="{FF2B5EF4-FFF2-40B4-BE49-F238E27FC236}">
                <a16:creationId xmlns:a16="http://schemas.microsoft.com/office/drawing/2014/main" id="{79441009-1462-9584-9944-1A921DE0414F}"/>
              </a:ext>
            </a:extLst>
          </p:cNvPr>
          <p:cNvSpPr txBox="1"/>
          <p:nvPr/>
        </p:nvSpPr>
        <p:spPr>
          <a:xfrm>
            <a:off x="1751614" y="3436269"/>
            <a:ext cx="7769577" cy="2246769"/>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He was lucky to win first prize – he knew it was fortunate that his closest rival had decided not to take part. </a:t>
            </a:r>
          </a:p>
          <a:p>
            <a:endParaRPr lang="en-GB"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225173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898970B3-D1DE-28D5-16B3-A2C0576C914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EEDC835-3C9C-4858-D319-4705A76C50EA}"/>
              </a:ext>
            </a:extLst>
          </p:cNvPr>
          <p:cNvPicPr>
            <a:picLocks noChangeAspect="1"/>
          </p:cNvPicPr>
          <p:nvPr/>
        </p:nvPicPr>
        <p:blipFill>
          <a:blip r:embed="rId2"/>
          <a:stretch>
            <a:fillRect/>
          </a:stretch>
        </p:blipFill>
        <p:spPr>
          <a:xfrm>
            <a:off x="0" y="0"/>
            <a:ext cx="12192000" cy="6804807"/>
          </a:xfrm>
          <a:prstGeom prst="rect">
            <a:avLst/>
          </a:prstGeom>
        </p:spPr>
      </p:pic>
      <p:pic>
        <p:nvPicPr>
          <p:cNvPr id="9" name="Picture 8">
            <a:extLst>
              <a:ext uri="{FF2B5EF4-FFF2-40B4-BE49-F238E27FC236}">
                <a16:creationId xmlns:a16="http://schemas.microsoft.com/office/drawing/2014/main" id="{511BAD0C-1D5A-FF42-0BCF-8ABA951650D2}"/>
              </a:ext>
            </a:extLst>
          </p:cNvPr>
          <p:cNvPicPr>
            <a:picLocks noChangeAspect="1"/>
          </p:cNvPicPr>
          <p:nvPr/>
        </p:nvPicPr>
        <p:blipFill>
          <a:blip r:embed="rId3"/>
          <a:srcRect t="14557"/>
          <a:stretch/>
        </p:blipFill>
        <p:spPr>
          <a:xfrm>
            <a:off x="4550120" y="127432"/>
            <a:ext cx="3479456" cy="1165863"/>
          </a:xfrm>
          <a:prstGeom prst="rect">
            <a:avLst/>
          </a:prstGeom>
        </p:spPr>
      </p:pic>
      <p:sp>
        <p:nvSpPr>
          <p:cNvPr id="3" name="TextBox 2">
            <a:extLst>
              <a:ext uri="{FF2B5EF4-FFF2-40B4-BE49-F238E27FC236}">
                <a16:creationId xmlns:a16="http://schemas.microsoft.com/office/drawing/2014/main" id="{C0DD9A85-BCAC-8904-C82C-CD1657359778}"/>
              </a:ext>
            </a:extLst>
          </p:cNvPr>
          <p:cNvSpPr txBox="1"/>
          <p:nvPr/>
        </p:nvSpPr>
        <p:spPr>
          <a:xfrm>
            <a:off x="423862" y="1540672"/>
            <a:ext cx="11344275" cy="5016758"/>
          </a:xfrm>
          <a:prstGeom prst="rect">
            <a:avLst/>
          </a:prstGeom>
          <a:noFill/>
        </p:spPr>
        <p:txBody>
          <a:bodyPr wrap="square">
            <a:spAutoFit/>
          </a:bodyPr>
          <a:lstStyle/>
          <a:p>
            <a:r>
              <a:rPr lang="en-GB" sz="4000" dirty="0">
                <a:solidFill>
                  <a:schemeClr val="bg1"/>
                </a:solidFill>
                <a:latin typeface="Twinkl Cursive Unlooped" panose="02000000000000000000" pitchFamily="2" charset="77"/>
              </a:rPr>
              <a:t>Our aims today are :</a:t>
            </a:r>
          </a:p>
          <a:p>
            <a:endParaRPr lang="en-GB" sz="4000" dirty="0">
              <a:solidFill>
                <a:schemeClr val="bg1"/>
              </a:solidFill>
              <a:latin typeface="Twinkl Cursive Unlooped" panose="02000000000000000000" pitchFamily="2" charset="77"/>
            </a:endParaRPr>
          </a:p>
          <a:p>
            <a:pPr marL="571500" indent="-571500">
              <a:buFont typeface="Arial" panose="020B0604020202020204" pitchFamily="34" charset="0"/>
              <a:buChar char="•"/>
            </a:pPr>
            <a:r>
              <a:rPr lang="en-GB" sz="4000" dirty="0">
                <a:solidFill>
                  <a:schemeClr val="bg1"/>
                </a:solidFill>
                <a:latin typeface="Twinkl Cursive Unlooped" panose="02000000000000000000" pitchFamily="2" charset="77"/>
              </a:rPr>
              <a:t>to explain why writing is important and has such a vital place in everyday life .</a:t>
            </a:r>
          </a:p>
          <a:p>
            <a:pPr marL="571500" indent="-571500">
              <a:buFont typeface="Arial" panose="020B0604020202020204" pitchFamily="34" charset="0"/>
              <a:buChar char="•"/>
            </a:pPr>
            <a:r>
              <a:rPr lang="en-GB" sz="4000" dirty="0">
                <a:solidFill>
                  <a:schemeClr val="bg1"/>
                </a:solidFill>
                <a:latin typeface="Twinkl Cursive Unlooped" panose="02000000000000000000" pitchFamily="2" charset="77"/>
              </a:rPr>
              <a:t>to gain some understanding of how we teach writing at Whitchurch Combined School with a particular focus on grammar.</a:t>
            </a:r>
          </a:p>
          <a:p>
            <a:pPr marL="571500" indent="-571500">
              <a:buFont typeface="Arial" panose="020B0604020202020204" pitchFamily="34" charset="0"/>
              <a:buChar char="•"/>
            </a:pPr>
            <a:r>
              <a:rPr lang="en-GB" sz="4000" dirty="0">
                <a:solidFill>
                  <a:schemeClr val="bg1"/>
                </a:solidFill>
                <a:latin typeface="Twinkl Cursive Unlooped" panose="02000000000000000000" pitchFamily="2" charset="77"/>
              </a:rPr>
              <a:t>to look at ways of helping your child at home.</a:t>
            </a:r>
            <a:endParaRPr lang="en-US" sz="4000" dirty="0">
              <a:solidFill>
                <a:schemeClr val="bg1"/>
              </a:solidFill>
              <a:latin typeface="Twinkl Cursive Unlooped" panose="02000000000000000000" pitchFamily="2" charset="77"/>
            </a:endParaRPr>
          </a:p>
        </p:txBody>
      </p:sp>
      <p:pic>
        <p:nvPicPr>
          <p:cNvPr id="4098" name="Picture 2" descr="Writing Clipart PNG, Vector, PSD, and ...">
            <a:extLst>
              <a:ext uri="{FF2B5EF4-FFF2-40B4-BE49-F238E27FC236}">
                <a16:creationId xmlns:a16="http://schemas.microsoft.com/office/drawing/2014/main" id="{718FAC2E-D030-D6E7-B247-4E5618162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846" y="300570"/>
            <a:ext cx="2087291" cy="236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2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A19BF-E444-55C2-B4C0-2C35E53D0A3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9690719-DEE8-37B1-4BD8-D1499238A93F}"/>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FD743644-F44E-844E-DA6C-57DCC29E013A}"/>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020D6CAB-304C-BB6B-8057-FEF2671FAEB1}"/>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CDFBD9F8-C119-CD7F-7C39-1E985607D361}"/>
              </a:ext>
            </a:extLst>
          </p:cNvPr>
          <p:cNvSpPr txBox="1">
            <a:spLocks/>
          </p:cNvSpPr>
          <p:nvPr/>
        </p:nvSpPr>
        <p:spPr>
          <a:xfrm>
            <a:off x="1751614" y="36565"/>
            <a:ext cx="8229600" cy="1219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Antonyms and Synonyms</a:t>
            </a:r>
          </a:p>
        </p:txBody>
      </p:sp>
      <p:sp>
        <p:nvSpPr>
          <p:cNvPr id="4" name="Title 2">
            <a:extLst>
              <a:ext uri="{FF2B5EF4-FFF2-40B4-BE49-F238E27FC236}">
                <a16:creationId xmlns:a16="http://schemas.microsoft.com/office/drawing/2014/main" id="{F62DC2AB-ECA2-A430-7E30-2996CA19A9AA}"/>
              </a:ext>
            </a:extLst>
          </p:cNvPr>
          <p:cNvSpPr txBox="1">
            <a:spLocks/>
          </p:cNvSpPr>
          <p:nvPr/>
        </p:nvSpPr>
        <p:spPr>
          <a:xfrm>
            <a:off x="391887" y="1589095"/>
            <a:ext cx="11155680" cy="12192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Twinkl Cursive Unlooped" panose="02000000000000000000" pitchFamily="2" charset="77"/>
              </a:rPr>
              <a:t>Which two words in the sentence below are </a:t>
            </a:r>
            <a:r>
              <a:rPr lang="en-GB" sz="3200" b="1" dirty="0">
                <a:solidFill>
                  <a:schemeClr val="bg1"/>
                </a:solidFill>
                <a:latin typeface="Twinkl Cursive Unlooped" panose="02000000000000000000" pitchFamily="2" charset="77"/>
              </a:rPr>
              <a:t>synonyms </a:t>
            </a:r>
            <a:r>
              <a:rPr lang="en-GB" sz="3200" dirty="0">
                <a:solidFill>
                  <a:schemeClr val="bg1"/>
                </a:solidFill>
                <a:latin typeface="Twinkl Cursive Unlooped" panose="02000000000000000000" pitchFamily="2" charset="77"/>
              </a:rPr>
              <a:t>of each other? </a:t>
            </a:r>
          </a:p>
        </p:txBody>
      </p:sp>
      <p:sp>
        <p:nvSpPr>
          <p:cNvPr id="9" name="TextBox 8">
            <a:extLst>
              <a:ext uri="{FF2B5EF4-FFF2-40B4-BE49-F238E27FC236}">
                <a16:creationId xmlns:a16="http://schemas.microsoft.com/office/drawing/2014/main" id="{B1395FC9-2100-8C2E-BACF-0BD946501827}"/>
              </a:ext>
            </a:extLst>
          </p:cNvPr>
          <p:cNvSpPr txBox="1"/>
          <p:nvPr/>
        </p:nvSpPr>
        <p:spPr>
          <a:xfrm>
            <a:off x="1751614" y="3436269"/>
            <a:ext cx="7769577" cy="2246769"/>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He was </a:t>
            </a:r>
            <a:r>
              <a:rPr lang="en-GB" sz="3600" dirty="0">
                <a:solidFill>
                  <a:schemeClr val="bg1"/>
                </a:solidFill>
                <a:highlight>
                  <a:srgbClr val="0000FF"/>
                </a:highlight>
                <a:latin typeface="Twinkl Cursive Unlooped" panose="02000000000000000000" pitchFamily="2" charset="77"/>
              </a:rPr>
              <a:t>lucky</a:t>
            </a:r>
            <a:r>
              <a:rPr lang="en-GB" sz="3600" dirty="0">
                <a:solidFill>
                  <a:schemeClr val="bg1"/>
                </a:solidFill>
                <a:latin typeface="Twinkl Cursive Unlooped" panose="02000000000000000000" pitchFamily="2" charset="77"/>
              </a:rPr>
              <a:t> to win first prize – he knew it was </a:t>
            </a:r>
            <a:r>
              <a:rPr lang="en-GB" sz="3600" dirty="0">
                <a:solidFill>
                  <a:schemeClr val="bg1"/>
                </a:solidFill>
                <a:highlight>
                  <a:srgbClr val="0000FF"/>
                </a:highlight>
                <a:latin typeface="Twinkl Cursive Unlooped" panose="02000000000000000000" pitchFamily="2" charset="77"/>
              </a:rPr>
              <a:t>fortunate</a:t>
            </a:r>
            <a:r>
              <a:rPr lang="en-GB" sz="3600" dirty="0">
                <a:solidFill>
                  <a:schemeClr val="bg1"/>
                </a:solidFill>
                <a:latin typeface="Twinkl Cursive Unlooped" panose="02000000000000000000" pitchFamily="2" charset="77"/>
              </a:rPr>
              <a:t> that his closest rival had decided not to take part. </a:t>
            </a:r>
          </a:p>
          <a:p>
            <a:endParaRPr lang="en-GB"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850580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BB4-5066-6B08-3CE7-F1D316C79CD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6CA0424-F22D-BA26-F0AA-5235D9B68C61}"/>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EDA2ADCA-692E-CAD9-C914-590A648D7E65}"/>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B60D073C-CAE0-856E-6DB4-DC8EBD66C39E}"/>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241CC934-A611-FE09-78D9-398504E71716}"/>
              </a:ext>
            </a:extLst>
          </p:cNvPr>
          <p:cNvSpPr txBox="1">
            <a:spLocks/>
          </p:cNvSpPr>
          <p:nvPr/>
        </p:nvSpPr>
        <p:spPr>
          <a:xfrm>
            <a:off x="1751614" y="-132935"/>
            <a:ext cx="8229600"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Your turn!</a:t>
            </a:r>
          </a:p>
        </p:txBody>
      </p:sp>
      <p:sp>
        <p:nvSpPr>
          <p:cNvPr id="5" name="Content Placeholder 4">
            <a:extLst>
              <a:ext uri="{FF2B5EF4-FFF2-40B4-BE49-F238E27FC236}">
                <a16:creationId xmlns:a16="http://schemas.microsoft.com/office/drawing/2014/main" id="{54ED138D-9DEB-1965-009B-3F2997982ECF}"/>
              </a:ext>
            </a:extLst>
          </p:cNvPr>
          <p:cNvSpPr txBox="1">
            <a:spLocks/>
          </p:cNvSpPr>
          <p:nvPr/>
        </p:nvSpPr>
        <p:spPr>
          <a:xfrm>
            <a:off x="509450" y="1143000"/>
            <a:ext cx="11377749"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Comic Sans MS" pitchFamily="66" charset="0"/>
              </a:rPr>
              <a:t>You have just learned 4 grammatical terms and practised related questions from the GPS Curriculum.</a:t>
            </a:r>
          </a:p>
          <a:p>
            <a:endParaRPr lang="en-GB" sz="2800" dirty="0">
              <a:solidFill>
                <a:schemeClr val="bg1"/>
              </a:solidFill>
              <a:latin typeface="Comic Sans MS" pitchFamily="66" charset="0"/>
            </a:endParaRPr>
          </a:p>
          <a:p>
            <a:r>
              <a:rPr lang="en-GB" sz="2800" dirty="0">
                <a:solidFill>
                  <a:schemeClr val="bg1"/>
                </a:solidFill>
                <a:latin typeface="Comic Sans MS" pitchFamily="66" charset="0"/>
              </a:rPr>
              <a:t>On your table is a ‘</a:t>
            </a:r>
            <a:r>
              <a:rPr lang="en-GB" sz="2800" dirty="0" err="1">
                <a:solidFill>
                  <a:schemeClr val="bg1"/>
                </a:solidFill>
                <a:latin typeface="Comic Sans MS" pitchFamily="66" charset="0"/>
              </a:rPr>
              <a:t>flasbback</a:t>
            </a:r>
            <a:r>
              <a:rPr lang="en-GB" sz="2800" dirty="0">
                <a:solidFill>
                  <a:schemeClr val="bg1"/>
                </a:solidFill>
                <a:latin typeface="Comic Sans MS" pitchFamily="66" charset="0"/>
              </a:rPr>
              <a:t> 4’ activity – have a go at completing it!</a:t>
            </a:r>
          </a:p>
          <a:p>
            <a:endParaRPr lang="en-GB" dirty="0"/>
          </a:p>
        </p:txBody>
      </p:sp>
      <p:pic>
        <p:nvPicPr>
          <p:cNvPr id="10" name="Picture 9">
            <a:extLst>
              <a:ext uri="{FF2B5EF4-FFF2-40B4-BE49-F238E27FC236}">
                <a16:creationId xmlns:a16="http://schemas.microsoft.com/office/drawing/2014/main" id="{EF7301C8-1C8E-B29B-A9BD-EB28603E7BE5}"/>
              </a:ext>
            </a:extLst>
          </p:cNvPr>
          <p:cNvPicPr>
            <a:picLocks noChangeAspect="1"/>
          </p:cNvPicPr>
          <p:nvPr/>
        </p:nvPicPr>
        <p:blipFill>
          <a:blip r:embed="rId3"/>
          <a:stretch>
            <a:fillRect/>
          </a:stretch>
        </p:blipFill>
        <p:spPr>
          <a:xfrm>
            <a:off x="2075251" y="3402403"/>
            <a:ext cx="8760682" cy="3402404"/>
          </a:xfrm>
          <a:prstGeom prst="rect">
            <a:avLst/>
          </a:prstGeom>
        </p:spPr>
      </p:pic>
    </p:spTree>
    <p:extLst>
      <p:ext uri="{BB962C8B-B14F-4D97-AF65-F5344CB8AC3E}">
        <p14:creationId xmlns:p14="http://schemas.microsoft.com/office/powerpoint/2010/main" val="5040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80A0-33F9-7B87-5EAA-460670268D9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F0BF7A0-AC16-E107-2B24-84BB95AA16B1}"/>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A40194FD-C3B3-358C-6E4F-7D03F15A9361}"/>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354FDDEE-C378-428B-054C-7A81F86DC237}"/>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4E2BEF16-1AB7-4591-9D0B-F901525F1B56}"/>
              </a:ext>
            </a:extLst>
          </p:cNvPr>
          <p:cNvSpPr txBox="1">
            <a:spLocks/>
          </p:cNvSpPr>
          <p:nvPr/>
        </p:nvSpPr>
        <p:spPr>
          <a:xfrm>
            <a:off x="1751614" y="-132935"/>
            <a:ext cx="8229600"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How did you get on?</a:t>
            </a:r>
          </a:p>
        </p:txBody>
      </p:sp>
      <p:pic>
        <p:nvPicPr>
          <p:cNvPr id="7" name="Picture 6">
            <a:extLst>
              <a:ext uri="{FF2B5EF4-FFF2-40B4-BE49-F238E27FC236}">
                <a16:creationId xmlns:a16="http://schemas.microsoft.com/office/drawing/2014/main" id="{B28F98B2-5DA1-DDAE-B3D7-0549004CF95F}"/>
              </a:ext>
            </a:extLst>
          </p:cNvPr>
          <p:cNvPicPr>
            <a:picLocks noChangeAspect="1"/>
          </p:cNvPicPr>
          <p:nvPr/>
        </p:nvPicPr>
        <p:blipFill>
          <a:blip r:embed="rId3"/>
          <a:stretch>
            <a:fillRect/>
          </a:stretch>
        </p:blipFill>
        <p:spPr>
          <a:xfrm>
            <a:off x="218354" y="1467394"/>
            <a:ext cx="11755291" cy="4672149"/>
          </a:xfrm>
          <a:prstGeom prst="rect">
            <a:avLst/>
          </a:prstGeom>
        </p:spPr>
      </p:pic>
    </p:spTree>
    <p:extLst>
      <p:ext uri="{BB962C8B-B14F-4D97-AF65-F5344CB8AC3E}">
        <p14:creationId xmlns:p14="http://schemas.microsoft.com/office/powerpoint/2010/main" val="709455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B4A7-40A3-82DA-770B-1F3D54F7304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B32EBE0-9D98-AE5D-10D9-F77E16491321}"/>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18DE39A7-EBD2-B591-B618-6FF55955216E}"/>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BE771971-5402-A55E-13DC-6ABE7377A0A6}"/>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5190B020-A103-8AD0-9A64-2AB64C26D105}"/>
              </a:ext>
            </a:extLst>
          </p:cNvPr>
          <p:cNvSpPr txBox="1">
            <a:spLocks/>
          </p:cNvSpPr>
          <p:nvPr/>
        </p:nvSpPr>
        <p:spPr>
          <a:xfrm>
            <a:off x="380014" y="347664"/>
            <a:ext cx="10173686" cy="12192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How can you help support your child’s writing?</a:t>
            </a:r>
          </a:p>
        </p:txBody>
      </p:sp>
      <p:sp>
        <p:nvSpPr>
          <p:cNvPr id="5" name="TextBox 4">
            <a:extLst>
              <a:ext uri="{FF2B5EF4-FFF2-40B4-BE49-F238E27FC236}">
                <a16:creationId xmlns:a16="http://schemas.microsoft.com/office/drawing/2014/main" id="{DF230414-AA72-F967-EDD5-7E5E32930C8D}"/>
              </a:ext>
            </a:extLst>
          </p:cNvPr>
          <p:cNvSpPr txBox="1"/>
          <p:nvPr/>
        </p:nvSpPr>
        <p:spPr>
          <a:xfrm>
            <a:off x="303219" y="1566864"/>
            <a:ext cx="11585562" cy="4524315"/>
          </a:xfrm>
          <a:prstGeom prst="rect">
            <a:avLst/>
          </a:prstGeom>
          <a:noFill/>
        </p:spPr>
        <p:txBody>
          <a:bodyPr wrap="square">
            <a:spAutoFit/>
          </a:bodyPr>
          <a:lstStyle/>
          <a:p>
            <a:r>
              <a:rPr lang="en-GB" sz="3200" dirty="0">
                <a:solidFill>
                  <a:schemeClr val="bg1"/>
                </a:solidFill>
                <a:latin typeface="Twinkl Cursive Unlooped" panose="02000000000000000000" pitchFamily="2" charset="77"/>
              </a:rPr>
              <a:t>The basis of all good writing is dependent on knowing lots of words and being able to join them together in interesting ways.</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Encourage your child to talk. </a:t>
            </a: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Explain a game or activity, describe a person, place, picture or thing; retell stories; talk about things they have done e.g. visits, day at school - encourage detail; predict what might happen next in a story, TV programme or sequel to a film; play word games </a:t>
            </a:r>
          </a:p>
        </p:txBody>
      </p:sp>
    </p:spTree>
    <p:extLst>
      <p:ext uri="{BB962C8B-B14F-4D97-AF65-F5344CB8AC3E}">
        <p14:creationId xmlns:p14="http://schemas.microsoft.com/office/powerpoint/2010/main" val="266648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7E33-4890-1FFD-57CC-90B6C9809A5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8A3A49B-E421-4AD8-7BBC-A821580569AB}"/>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68FBEE61-D149-BCE2-D1D5-7B2D44EF4137}"/>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B0B2FCAC-E449-CAA1-9BC2-B5AC0995C83F}"/>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4E87C3FF-53D3-5B4C-B207-C7E7D187C049}"/>
              </a:ext>
            </a:extLst>
          </p:cNvPr>
          <p:cNvSpPr txBox="1">
            <a:spLocks/>
          </p:cNvSpPr>
          <p:nvPr/>
        </p:nvSpPr>
        <p:spPr>
          <a:xfrm>
            <a:off x="380014" y="347664"/>
            <a:ext cx="10173686" cy="12192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How can you help support your child’s writing?</a:t>
            </a:r>
          </a:p>
        </p:txBody>
      </p:sp>
      <p:sp>
        <p:nvSpPr>
          <p:cNvPr id="5" name="TextBox 4">
            <a:extLst>
              <a:ext uri="{FF2B5EF4-FFF2-40B4-BE49-F238E27FC236}">
                <a16:creationId xmlns:a16="http://schemas.microsoft.com/office/drawing/2014/main" id="{8498BA9D-5F98-AC22-3727-569EE8FA186C}"/>
              </a:ext>
            </a:extLst>
          </p:cNvPr>
          <p:cNvSpPr txBox="1"/>
          <p:nvPr/>
        </p:nvSpPr>
        <p:spPr>
          <a:xfrm>
            <a:off x="303219" y="1566864"/>
            <a:ext cx="11585562" cy="5016758"/>
          </a:xfrm>
          <a:prstGeom prst="rect">
            <a:avLst/>
          </a:prstGeom>
          <a:noFill/>
        </p:spPr>
        <p:txBody>
          <a:bodyPr wrap="square">
            <a:spAutoFit/>
          </a:bodyPr>
          <a:lstStyle/>
          <a:p>
            <a:endParaRPr lang="en-GB" sz="3200" dirty="0">
              <a:solidFill>
                <a:schemeClr val="bg1"/>
              </a:solidFill>
              <a:latin typeface="Twinkl Cursive Unlooped" panose="02000000000000000000" pitchFamily="2" charset="77"/>
            </a:endParaRP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Be a reading model and read to your child (e.g. stories, poems, factual information such as timetables, magazines, newspaper reports, letters, emails, adverts, instructions)</a:t>
            </a:r>
          </a:p>
          <a:p>
            <a:endParaRPr lang="en-GB" sz="3200" dirty="0">
              <a:solidFill>
                <a:schemeClr val="bg1"/>
              </a:solidFill>
              <a:latin typeface="Twinkl Cursive Unlooped" panose="02000000000000000000" pitchFamily="2" charset="77"/>
            </a:endParaRP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While you are reading – think about ‘reading as a writer’ </a:t>
            </a:r>
          </a:p>
          <a:p>
            <a:r>
              <a:rPr lang="en-GB" sz="3200" dirty="0">
                <a:solidFill>
                  <a:schemeClr val="bg1"/>
                </a:solidFill>
                <a:latin typeface="Twinkl Cursive Unlooped" panose="02000000000000000000" pitchFamily="2" charset="77"/>
              </a:rPr>
              <a:t>	– why has the author chosen this word? How does it help  	you to visualise what is happening?</a:t>
            </a:r>
          </a:p>
          <a:p>
            <a:r>
              <a:rPr lang="en-GB" sz="3200" dirty="0">
                <a:solidFill>
                  <a:schemeClr val="bg1"/>
                </a:solidFill>
                <a:latin typeface="Twinkl Cursive Unlooped" panose="02000000000000000000" pitchFamily="2" charset="77"/>
              </a:rPr>
              <a:t>	- Why has the author used a comma (full stop etc) here? 	How does it help you to understand the story?</a:t>
            </a:r>
            <a:endParaRPr lang="en-US"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240291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67F81-78D0-C281-2E79-A1170315499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D24358C-CE7C-2E32-BFCB-46CBEC7E5AB4}"/>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2FC411AE-A095-2160-EF26-C3B7B08014F5}"/>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58F9F85A-F894-11BC-FB45-FEFAAEB2F752}"/>
              </a:ext>
            </a:extLst>
          </p:cNvPr>
          <p:cNvPicPr>
            <a:picLocks noChangeAspect="1"/>
          </p:cNvPicPr>
          <p:nvPr/>
        </p:nvPicPr>
        <p:blipFill>
          <a:blip r:embed="rId2"/>
          <a:stretch>
            <a:fillRect/>
          </a:stretch>
        </p:blipFill>
        <p:spPr>
          <a:xfrm>
            <a:off x="0" y="166252"/>
            <a:ext cx="12192000" cy="6804807"/>
          </a:xfrm>
          <a:prstGeom prst="rect">
            <a:avLst/>
          </a:prstGeom>
        </p:spPr>
      </p:pic>
      <p:sp>
        <p:nvSpPr>
          <p:cNvPr id="3" name="Title 3">
            <a:extLst>
              <a:ext uri="{FF2B5EF4-FFF2-40B4-BE49-F238E27FC236}">
                <a16:creationId xmlns:a16="http://schemas.microsoft.com/office/drawing/2014/main" id="{FBFC7C55-7B9D-D98E-2CB6-E71445CB29D3}"/>
              </a:ext>
            </a:extLst>
          </p:cNvPr>
          <p:cNvSpPr txBox="1">
            <a:spLocks/>
          </p:cNvSpPr>
          <p:nvPr/>
        </p:nvSpPr>
        <p:spPr>
          <a:xfrm>
            <a:off x="876403" y="-692726"/>
            <a:ext cx="10173686" cy="1219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Twinkl Cursive Unlooped" panose="02000000000000000000" pitchFamily="2" charset="77"/>
              </a:rPr>
              <a:t>How can you help support your child’s writing?</a:t>
            </a:r>
          </a:p>
        </p:txBody>
      </p:sp>
      <p:sp>
        <p:nvSpPr>
          <p:cNvPr id="5" name="TextBox 4">
            <a:extLst>
              <a:ext uri="{FF2B5EF4-FFF2-40B4-BE49-F238E27FC236}">
                <a16:creationId xmlns:a16="http://schemas.microsoft.com/office/drawing/2014/main" id="{886C00C7-CE5A-6A2F-B29A-28DA436DD9CC}"/>
              </a:ext>
            </a:extLst>
          </p:cNvPr>
          <p:cNvSpPr txBox="1"/>
          <p:nvPr/>
        </p:nvSpPr>
        <p:spPr>
          <a:xfrm>
            <a:off x="170465" y="363915"/>
            <a:ext cx="11585562" cy="6494085"/>
          </a:xfrm>
          <a:prstGeom prst="rect">
            <a:avLst/>
          </a:prstGeom>
          <a:noFill/>
        </p:spPr>
        <p:txBody>
          <a:bodyPr wrap="square">
            <a:spAutoFit/>
          </a:bodyPr>
          <a:lstStyle/>
          <a:p>
            <a:endParaRPr lang="en-GB" sz="3200" dirty="0">
              <a:solidFill>
                <a:schemeClr val="bg1"/>
              </a:solidFill>
              <a:latin typeface="Twinkl Cursive Unlooped" panose="02000000000000000000" pitchFamily="2" charset="77"/>
            </a:endParaRP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Be a writing model and encourage your child to write alongside you for real purposes e.g. shopping lists, birthday/Christmas lists, labels, invitations, thank you letters, emails to friends, postcards, cards for relatives, scrap books of holidays/hobbies/special events, diaries, short stories or poems, menus, bedroom or house rules</a:t>
            </a:r>
          </a:p>
          <a:p>
            <a:endParaRPr lang="en-GB" sz="3200" dirty="0">
              <a:solidFill>
                <a:schemeClr val="bg1"/>
              </a:solidFill>
              <a:latin typeface="Twinkl Cursive Unlooped" panose="02000000000000000000" pitchFamily="2" charset="77"/>
            </a:endParaRP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Have an exciting selection of writing materials available e.g. a range of pencils, pens, coloured crayons, writing icing, writing soaps for bath time</a:t>
            </a: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Praise your child for trying and don’t dwell on mistakes. Focus on content and enjoyment of writing for fun </a:t>
            </a:r>
            <a:endParaRPr lang="en-US"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270656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CBDD9-F595-A2F2-58AB-D92C09E18E5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6E86FD-8B15-3501-3B7F-BF5F1DDB67BC}"/>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D73E687A-0B68-8C53-4368-8DF4D3823A5F}"/>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364C6F74-0693-34F6-0B81-ABB590310C47}"/>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00383F7A-2F35-78CA-8730-FFD0B2799F35}"/>
              </a:ext>
            </a:extLst>
          </p:cNvPr>
          <p:cNvSpPr txBox="1">
            <a:spLocks/>
          </p:cNvSpPr>
          <p:nvPr/>
        </p:nvSpPr>
        <p:spPr>
          <a:xfrm>
            <a:off x="1009157" y="826144"/>
            <a:ext cx="10173686" cy="2602855"/>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winkl Cursive Unlooped" panose="02000000000000000000" pitchFamily="2" charset="77"/>
              </a:rPr>
              <a:t>Don’t forget to look at the information on the school website.</a:t>
            </a:r>
          </a:p>
          <a:p>
            <a:endParaRPr lang="en-GB" dirty="0">
              <a:solidFill>
                <a:schemeClr val="bg1"/>
              </a:solidFill>
              <a:latin typeface="Twinkl Cursive Unlooped" panose="02000000000000000000" pitchFamily="2" charset="77"/>
            </a:endParaRPr>
          </a:p>
          <a:p>
            <a:r>
              <a:rPr lang="en-GB" dirty="0">
                <a:solidFill>
                  <a:schemeClr val="bg1"/>
                </a:solidFill>
                <a:latin typeface="Twinkl Cursive Unlooped" panose="02000000000000000000" pitchFamily="2" charset="77"/>
              </a:rPr>
              <a:t>There are plenty of good books available to help too.</a:t>
            </a:r>
          </a:p>
        </p:txBody>
      </p:sp>
      <p:pic>
        <p:nvPicPr>
          <p:cNvPr id="11266" name="Picture 2" descr="E6W23 - KS2 English Year 6 Grammar, Punctuation &amp; Spelling Targeted Question Book (with Answers)">
            <a:extLst>
              <a:ext uri="{FF2B5EF4-FFF2-40B4-BE49-F238E27FC236}">
                <a16:creationId xmlns:a16="http://schemas.microsoft.com/office/drawing/2014/main" id="{60F53103-F9E3-8698-5DC1-347EBBD1A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5910">
            <a:off x="1429087" y="3428969"/>
            <a:ext cx="2123288" cy="3004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B1E4D2E-658F-6B40-E94F-5F649A3E430F}"/>
              </a:ext>
            </a:extLst>
          </p:cNvPr>
          <p:cNvPicPr>
            <a:picLocks noChangeAspect="1"/>
          </p:cNvPicPr>
          <p:nvPr/>
        </p:nvPicPr>
        <p:blipFill>
          <a:blip r:embed="rId4"/>
          <a:stretch>
            <a:fillRect/>
          </a:stretch>
        </p:blipFill>
        <p:spPr>
          <a:xfrm rot="1064966">
            <a:off x="9119814" y="3398036"/>
            <a:ext cx="1905930" cy="2652387"/>
          </a:xfrm>
          <a:prstGeom prst="rect">
            <a:avLst/>
          </a:prstGeom>
        </p:spPr>
      </p:pic>
      <p:pic>
        <p:nvPicPr>
          <p:cNvPr id="12" name="Picture 11">
            <a:extLst>
              <a:ext uri="{FF2B5EF4-FFF2-40B4-BE49-F238E27FC236}">
                <a16:creationId xmlns:a16="http://schemas.microsoft.com/office/drawing/2014/main" id="{18CE3A3E-EC5A-B14D-89F3-3A98354AEDE2}"/>
              </a:ext>
            </a:extLst>
          </p:cNvPr>
          <p:cNvPicPr>
            <a:picLocks noChangeAspect="1"/>
          </p:cNvPicPr>
          <p:nvPr/>
        </p:nvPicPr>
        <p:blipFill>
          <a:blip r:embed="rId5"/>
          <a:stretch>
            <a:fillRect/>
          </a:stretch>
        </p:blipFill>
        <p:spPr>
          <a:xfrm>
            <a:off x="5208628" y="3594744"/>
            <a:ext cx="2065568" cy="2602855"/>
          </a:xfrm>
          <a:prstGeom prst="rect">
            <a:avLst/>
          </a:prstGeom>
        </p:spPr>
      </p:pic>
    </p:spTree>
    <p:extLst>
      <p:ext uri="{BB962C8B-B14F-4D97-AF65-F5344CB8AC3E}">
        <p14:creationId xmlns:p14="http://schemas.microsoft.com/office/powerpoint/2010/main" val="3729034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433B2-FA2A-1B46-3420-EE4926FE8D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5854CF5-EA68-D699-5D53-5B9B86D4AFBC}"/>
              </a:ext>
            </a:extLst>
          </p:cNvPr>
          <p:cNvPicPr>
            <a:picLocks noChangeAspect="1"/>
          </p:cNvPicPr>
          <p:nvPr/>
        </p:nvPicPr>
        <p:blipFill>
          <a:blip r:embed="rId2"/>
          <a:stretch>
            <a:fillRect/>
          </a:stretch>
        </p:blipFill>
        <p:spPr>
          <a:xfrm>
            <a:off x="0" y="0"/>
            <a:ext cx="12192000" cy="6804807"/>
          </a:xfrm>
          <a:prstGeom prst="rect">
            <a:avLst/>
          </a:prstGeom>
        </p:spPr>
      </p:pic>
      <p:sp>
        <p:nvSpPr>
          <p:cNvPr id="6" name="TextBox 5">
            <a:extLst>
              <a:ext uri="{FF2B5EF4-FFF2-40B4-BE49-F238E27FC236}">
                <a16:creationId xmlns:a16="http://schemas.microsoft.com/office/drawing/2014/main" id="{438F550D-E7A2-6FC0-4813-33DF502DCCD5}"/>
              </a:ext>
            </a:extLst>
          </p:cNvPr>
          <p:cNvSpPr txBox="1"/>
          <p:nvPr/>
        </p:nvSpPr>
        <p:spPr>
          <a:xfrm>
            <a:off x="266700" y="166252"/>
            <a:ext cx="2821782" cy="707886"/>
          </a:xfrm>
          <a:prstGeom prst="rect">
            <a:avLst/>
          </a:prstGeom>
          <a:noFill/>
        </p:spPr>
        <p:txBody>
          <a:bodyPr wrap="square">
            <a:spAutoFit/>
          </a:bodyPr>
          <a:lstStyle/>
          <a:p>
            <a:r>
              <a:rPr lang="en-GB" sz="4000" b="1" u="sng" dirty="0">
                <a:solidFill>
                  <a:schemeClr val="bg1"/>
                </a:solidFill>
                <a:latin typeface="Twinkl Cursive Unlooped" panose="02000000000000000000" pitchFamily="2" charset="77"/>
              </a:rPr>
              <a:t>Grammar</a:t>
            </a:r>
          </a:p>
        </p:txBody>
      </p:sp>
      <p:pic>
        <p:nvPicPr>
          <p:cNvPr id="2" name="Picture 1">
            <a:extLst>
              <a:ext uri="{FF2B5EF4-FFF2-40B4-BE49-F238E27FC236}">
                <a16:creationId xmlns:a16="http://schemas.microsoft.com/office/drawing/2014/main" id="{3B8B9FE2-2254-4487-A248-1D5437CEF9E6}"/>
              </a:ext>
            </a:extLst>
          </p:cNvPr>
          <p:cNvPicPr>
            <a:picLocks noChangeAspect="1"/>
          </p:cNvPicPr>
          <p:nvPr/>
        </p:nvPicPr>
        <p:blipFill>
          <a:blip r:embed="rId2"/>
          <a:stretch>
            <a:fillRect/>
          </a:stretch>
        </p:blipFill>
        <p:spPr>
          <a:xfrm>
            <a:off x="0" y="26596"/>
            <a:ext cx="12192000" cy="6804807"/>
          </a:xfrm>
          <a:prstGeom prst="rect">
            <a:avLst/>
          </a:prstGeom>
        </p:spPr>
      </p:pic>
      <p:sp>
        <p:nvSpPr>
          <p:cNvPr id="3" name="Title 3">
            <a:extLst>
              <a:ext uri="{FF2B5EF4-FFF2-40B4-BE49-F238E27FC236}">
                <a16:creationId xmlns:a16="http://schemas.microsoft.com/office/drawing/2014/main" id="{EC0DD6E8-D493-1B96-70A6-6548693D6666}"/>
              </a:ext>
            </a:extLst>
          </p:cNvPr>
          <p:cNvSpPr txBox="1">
            <a:spLocks/>
          </p:cNvSpPr>
          <p:nvPr/>
        </p:nvSpPr>
        <p:spPr>
          <a:xfrm>
            <a:off x="1214925" y="3283102"/>
            <a:ext cx="10173686" cy="260285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bg1"/>
                </a:solidFill>
                <a:latin typeface="Twinkl Cursive Unlooped" panose="02000000000000000000" pitchFamily="2" charset="77"/>
              </a:rPr>
              <a:t>We hope this information session has been useful.</a:t>
            </a:r>
          </a:p>
          <a:p>
            <a:endParaRPr lang="en-GB" sz="4000" dirty="0">
              <a:solidFill>
                <a:schemeClr val="bg1"/>
              </a:solidFill>
              <a:latin typeface="Twinkl Cursive Unlooped" panose="02000000000000000000" pitchFamily="2" charset="77"/>
            </a:endParaRPr>
          </a:p>
          <a:p>
            <a:r>
              <a:rPr lang="en-GB" sz="4000" dirty="0">
                <a:solidFill>
                  <a:schemeClr val="bg1"/>
                </a:solidFill>
                <a:latin typeface="Twinkl Cursive Unlooped" panose="02000000000000000000" pitchFamily="2" charset="77"/>
              </a:rPr>
              <a:t>This presentation will be available on the school Website and remember, we’re here to help!</a:t>
            </a:r>
          </a:p>
        </p:txBody>
      </p:sp>
      <p:pic>
        <p:nvPicPr>
          <p:cNvPr id="5" name="Picture 4">
            <a:extLst>
              <a:ext uri="{FF2B5EF4-FFF2-40B4-BE49-F238E27FC236}">
                <a16:creationId xmlns:a16="http://schemas.microsoft.com/office/drawing/2014/main" id="{0BC49D04-5B04-87CD-D6AA-941E58559431}"/>
              </a:ext>
            </a:extLst>
          </p:cNvPr>
          <p:cNvPicPr>
            <a:picLocks noChangeAspect="1"/>
          </p:cNvPicPr>
          <p:nvPr/>
        </p:nvPicPr>
        <p:blipFill>
          <a:blip r:embed="rId3"/>
          <a:srcRect t="14557"/>
          <a:stretch/>
        </p:blipFill>
        <p:spPr>
          <a:xfrm>
            <a:off x="3088482" y="120117"/>
            <a:ext cx="6426572" cy="2153354"/>
          </a:xfrm>
          <a:prstGeom prst="rect">
            <a:avLst/>
          </a:prstGeom>
        </p:spPr>
      </p:pic>
      <p:pic>
        <p:nvPicPr>
          <p:cNvPr id="9" name="Picture 8">
            <a:extLst>
              <a:ext uri="{FF2B5EF4-FFF2-40B4-BE49-F238E27FC236}">
                <a16:creationId xmlns:a16="http://schemas.microsoft.com/office/drawing/2014/main" id="{CB0ACD63-F51C-ABB2-9F49-C8A437CA81CC}"/>
              </a:ext>
            </a:extLst>
          </p:cNvPr>
          <p:cNvPicPr>
            <a:picLocks noChangeAspect="1"/>
          </p:cNvPicPr>
          <p:nvPr/>
        </p:nvPicPr>
        <p:blipFill>
          <a:blip r:embed="rId4"/>
          <a:stretch>
            <a:fillRect/>
          </a:stretch>
        </p:blipFill>
        <p:spPr>
          <a:xfrm>
            <a:off x="2359" y="0"/>
            <a:ext cx="2146300" cy="2908300"/>
          </a:xfrm>
          <a:prstGeom prst="rect">
            <a:avLst/>
          </a:prstGeom>
        </p:spPr>
      </p:pic>
    </p:spTree>
    <p:extLst>
      <p:ext uri="{BB962C8B-B14F-4D97-AF65-F5344CB8AC3E}">
        <p14:creationId xmlns:p14="http://schemas.microsoft.com/office/powerpoint/2010/main" val="6873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507D3B5E-DA63-4262-512D-0FC98E4A9C0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B04ED8C-08BB-1E92-4C3C-B661E9860D8F}"/>
              </a:ext>
            </a:extLst>
          </p:cNvPr>
          <p:cNvPicPr>
            <a:picLocks noChangeAspect="1"/>
          </p:cNvPicPr>
          <p:nvPr/>
        </p:nvPicPr>
        <p:blipFill>
          <a:blip r:embed="rId2"/>
          <a:stretch>
            <a:fillRect/>
          </a:stretch>
        </p:blipFill>
        <p:spPr>
          <a:xfrm>
            <a:off x="0" y="0"/>
            <a:ext cx="12192000" cy="6804807"/>
          </a:xfrm>
          <a:prstGeom prst="rect">
            <a:avLst/>
          </a:prstGeom>
        </p:spPr>
      </p:pic>
      <p:sp>
        <p:nvSpPr>
          <p:cNvPr id="3" name="TextBox 2">
            <a:extLst>
              <a:ext uri="{FF2B5EF4-FFF2-40B4-BE49-F238E27FC236}">
                <a16:creationId xmlns:a16="http://schemas.microsoft.com/office/drawing/2014/main" id="{D912782B-A66F-1708-545D-4B225361E73E}"/>
              </a:ext>
            </a:extLst>
          </p:cNvPr>
          <p:cNvSpPr txBox="1"/>
          <p:nvPr/>
        </p:nvSpPr>
        <p:spPr>
          <a:xfrm>
            <a:off x="307181" y="181957"/>
            <a:ext cx="11577638" cy="6494085"/>
          </a:xfrm>
          <a:prstGeom prst="rect">
            <a:avLst/>
          </a:prstGeom>
          <a:noFill/>
        </p:spPr>
        <p:txBody>
          <a:bodyPr wrap="square">
            <a:spAutoFit/>
          </a:bodyPr>
          <a:lstStyle/>
          <a:p>
            <a:pPr algn="ctr"/>
            <a:r>
              <a:rPr lang="en-GB" sz="3200" b="1" u="sng" dirty="0">
                <a:solidFill>
                  <a:schemeClr val="bg1"/>
                </a:solidFill>
                <a:latin typeface="Twinkl Cursive Unlooped" panose="02000000000000000000" pitchFamily="2" charset="77"/>
              </a:rPr>
              <a:t>Importance of Writing </a:t>
            </a:r>
          </a:p>
          <a:p>
            <a:pPr algn="ctr"/>
            <a:endParaRPr lang="en-GB" sz="3200" dirty="0">
              <a:solidFill>
                <a:schemeClr val="bg1"/>
              </a:solidFill>
              <a:latin typeface="Twinkl Cursive Unlooped" panose="02000000000000000000" pitchFamily="2" charset="77"/>
            </a:endParaRPr>
          </a:p>
          <a:p>
            <a:pPr algn="ctr"/>
            <a:r>
              <a:rPr lang="en-GB" sz="3200" dirty="0">
                <a:solidFill>
                  <a:schemeClr val="bg1"/>
                </a:solidFill>
                <a:latin typeface="Twinkl Cursive Unlooped" panose="02000000000000000000" pitchFamily="2" charset="77"/>
              </a:rPr>
              <a:t>Writing and reading are part of every aspect of your child’s life and indeed, into adulthood and therefore very important.</a:t>
            </a:r>
          </a:p>
          <a:p>
            <a:pPr algn="ctr"/>
            <a:endParaRPr lang="en-GB" sz="3200" dirty="0">
              <a:solidFill>
                <a:schemeClr val="bg1"/>
              </a:solidFill>
              <a:latin typeface="Twinkl Cursive Unlooped" panose="02000000000000000000" pitchFamily="2" charset="77"/>
            </a:endParaRPr>
          </a:p>
          <a:p>
            <a:pPr marL="457200" indent="-457200">
              <a:buFont typeface="Arial" panose="020B0604020202020204" pitchFamily="34" charset="0"/>
              <a:buChar char="•"/>
            </a:pPr>
            <a:r>
              <a:rPr lang="en-GB" sz="3200" b="0" i="0" dirty="0">
                <a:solidFill>
                  <a:schemeClr val="bg1"/>
                </a:solidFill>
                <a:effectLst/>
                <a:latin typeface="Twinkl Cursive Unlooped" panose="02000000000000000000" pitchFamily="2" charset="77"/>
              </a:rPr>
              <a:t>Writing makes children's thinking and learning visible and permanent. </a:t>
            </a: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It allows children t</a:t>
            </a:r>
            <a:r>
              <a:rPr lang="en-GB" sz="3200" b="0" i="0" dirty="0">
                <a:solidFill>
                  <a:schemeClr val="bg1"/>
                </a:solidFill>
                <a:effectLst/>
                <a:latin typeface="Twinkl Cursive Unlooped" panose="02000000000000000000" pitchFamily="2" charset="77"/>
              </a:rPr>
              <a:t>o express their views and feelings.</a:t>
            </a:r>
            <a:r>
              <a:rPr lang="en-GB" sz="3200" b="0" i="0" dirty="0">
                <a:solidFill>
                  <a:srgbClr val="474747"/>
                </a:solidFill>
                <a:effectLst/>
                <a:latin typeface="Twinkl Cursive Unlooped" panose="02000000000000000000" pitchFamily="2" charset="77"/>
              </a:rPr>
              <a:t>.</a:t>
            </a:r>
            <a:endParaRPr lang="en-GB" sz="3200" b="0" i="0" dirty="0">
              <a:solidFill>
                <a:schemeClr val="bg1"/>
              </a:solidFill>
              <a:effectLst/>
              <a:latin typeface="Twinkl Cursive Unlooped" panose="02000000000000000000" pitchFamily="2" charset="77"/>
            </a:endParaRPr>
          </a:p>
          <a:p>
            <a:pPr marL="457200" indent="-457200">
              <a:buFont typeface="Arial" panose="020B0604020202020204" pitchFamily="34" charset="0"/>
              <a:buChar char="•"/>
            </a:pPr>
            <a:r>
              <a:rPr lang="en-GB" sz="3200" b="0" i="0" dirty="0">
                <a:solidFill>
                  <a:schemeClr val="bg1"/>
                </a:solidFill>
                <a:effectLst/>
                <a:latin typeface="Twinkl Cursive Unlooped" panose="02000000000000000000" pitchFamily="2" charset="77"/>
              </a:rPr>
              <a:t>It provides children with opportunities to explain and refine their ideas to others and themselves. </a:t>
            </a:r>
          </a:p>
          <a:p>
            <a:pPr marL="457200" indent="-457200">
              <a:buFont typeface="Arial" panose="020B0604020202020204" pitchFamily="34" charset="0"/>
              <a:buChar char="•"/>
            </a:pPr>
            <a:r>
              <a:rPr lang="en-GB" sz="3200" dirty="0">
                <a:solidFill>
                  <a:schemeClr val="bg1"/>
                </a:solidFill>
                <a:latin typeface="Twinkl Cursive Unlooped" panose="02000000000000000000" pitchFamily="2" charset="77"/>
              </a:rPr>
              <a:t>Evidence suggests that children who can compose well structured and meaningful writing are more likely to achieve success in further education and in the world of work. (EEF)</a:t>
            </a:r>
            <a:endParaRPr lang="en-GB" sz="3200" b="0" i="0" dirty="0">
              <a:solidFill>
                <a:schemeClr val="bg1"/>
              </a:solidFill>
              <a:effectLst/>
              <a:latin typeface="Twinkl Cursive Unlooped" panose="02000000000000000000" pitchFamily="2" charset="77"/>
            </a:endParaRPr>
          </a:p>
        </p:txBody>
      </p:sp>
    </p:spTree>
    <p:extLst>
      <p:ext uri="{BB962C8B-B14F-4D97-AF65-F5344CB8AC3E}">
        <p14:creationId xmlns:p14="http://schemas.microsoft.com/office/powerpoint/2010/main" val="354628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39B086DF-CC6E-E7D2-C141-23C19FF93FD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C4E8958-9F89-EECB-5649-EBC3121F7BD0}"/>
              </a:ext>
            </a:extLst>
          </p:cNvPr>
          <p:cNvPicPr>
            <a:picLocks noChangeAspect="1"/>
          </p:cNvPicPr>
          <p:nvPr/>
        </p:nvPicPr>
        <p:blipFill>
          <a:blip r:embed="rId2"/>
          <a:stretch>
            <a:fillRect/>
          </a:stretch>
        </p:blipFill>
        <p:spPr>
          <a:xfrm>
            <a:off x="0" y="0"/>
            <a:ext cx="12192000" cy="6804807"/>
          </a:xfrm>
          <a:prstGeom prst="rect">
            <a:avLst/>
          </a:prstGeom>
        </p:spPr>
      </p:pic>
      <p:sp>
        <p:nvSpPr>
          <p:cNvPr id="3" name="TextBox 2">
            <a:extLst>
              <a:ext uri="{FF2B5EF4-FFF2-40B4-BE49-F238E27FC236}">
                <a16:creationId xmlns:a16="http://schemas.microsoft.com/office/drawing/2014/main" id="{524726AC-70A1-0C0E-04F3-6D99A6E45155}"/>
              </a:ext>
            </a:extLst>
          </p:cNvPr>
          <p:cNvSpPr txBox="1"/>
          <p:nvPr/>
        </p:nvSpPr>
        <p:spPr>
          <a:xfrm>
            <a:off x="414337" y="368129"/>
            <a:ext cx="11577638" cy="5509200"/>
          </a:xfrm>
          <a:prstGeom prst="rect">
            <a:avLst/>
          </a:prstGeom>
          <a:noFill/>
        </p:spPr>
        <p:txBody>
          <a:bodyPr wrap="square">
            <a:spAutoFit/>
          </a:bodyPr>
          <a:lstStyle/>
          <a:p>
            <a:pPr algn="ctr"/>
            <a:r>
              <a:rPr lang="en-GB" sz="3200" b="1" u="sng" dirty="0">
                <a:solidFill>
                  <a:schemeClr val="bg1"/>
                </a:solidFill>
                <a:latin typeface="Twinkl Cursive Unlooped" panose="02000000000000000000" pitchFamily="2" charset="77"/>
              </a:rPr>
              <a:t>How We Teach Writing at Whitchurch </a:t>
            </a:r>
          </a:p>
          <a:p>
            <a:pPr algn="ctr"/>
            <a:endParaRPr lang="en-GB" sz="3200" dirty="0">
              <a:solidFill>
                <a:schemeClr val="bg1"/>
              </a:solidFill>
              <a:latin typeface="Twinkl Cursive Unlooped" panose="02000000000000000000" pitchFamily="2" charset="77"/>
            </a:endParaRPr>
          </a:p>
          <a:p>
            <a:r>
              <a:rPr lang="en-GB" sz="3200" b="0" i="0" dirty="0">
                <a:solidFill>
                  <a:schemeClr val="bg1"/>
                </a:solidFill>
                <a:effectLst/>
                <a:latin typeface="Twinkl Cursive Unlooped" panose="02000000000000000000" pitchFamily="2" charset="77"/>
              </a:rPr>
              <a:t>Hopefully, we have now explained why it is so important we support our children in </a:t>
            </a:r>
            <a:r>
              <a:rPr lang="en-GB" sz="3200" dirty="0">
                <a:solidFill>
                  <a:schemeClr val="bg1"/>
                </a:solidFill>
                <a:latin typeface="Twinkl Cursive Unlooped" panose="02000000000000000000" pitchFamily="2" charset="77"/>
              </a:rPr>
              <a:t>becoming successful writers.</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What do we do in school?</a:t>
            </a:r>
          </a:p>
          <a:p>
            <a:endParaRPr lang="en-GB" sz="3200" dirty="0">
              <a:solidFill>
                <a:schemeClr val="bg1"/>
              </a:solidFill>
              <a:latin typeface="Twinkl Cursive Unlooped" panose="02000000000000000000" pitchFamily="2" charset="77"/>
            </a:endParaRPr>
          </a:p>
          <a:p>
            <a:r>
              <a:rPr lang="en-GB" sz="3200" dirty="0">
                <a:solidFill>
                  <a:schemeClr val="bg1"/>
                </a:solidFill>
                <a:latin typeface="Twinkl Cursive Unlooped" panose="02000000000000000000" pitchFamily="2" charset="77"/>
              </a:rPr>
              <a:t>From EYFS to Year 6, our Writing Curriculum has a huge focus on writing, reading as a writer, handwriting, grammar and phonics /spelling.</a:t>
            </a:r>
            <a:endParaRPr lang="en-GB" sz="3200" b="0" i="0" dirty="0">
              <a:solidFill>
                <a:schemeClr val="bg1"/>
              </a:solidFill>
              <a:effectLst/>
              <a:latin typeface="Twinkl Cursive Unlooped" panose="02000000000000000000" pitchFamily="2" charset="77"/>
            </a:endParaRPr>
          </a:p>
          <a:p>
            <a:pPr algn="ctr"/>
            <a:endParaRPr lang="en-US" sz="32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422092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CB8FE087-E514-207B-E16A-90379F5FC92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E6FD032-63FF-21D5-92CF-643098BF2BD8}"/>
              </a:ext>
            </a:extLst>
          </p:cNvPr>
          <p:cNvPicPr>
            <a:picLocks noChangeAspect="1"/>
          </p:cNvPicPr>
          <p:nvPr/>
        </p:nvPicPr>
        <p:blipFill>
          <a:blip r:embed="rId2"/>
          <a:stretch>
            <a:fillRect/>
          </a:stretch>
        </p:blipFill>
        <p:spPr>
          <a:xfrm>
            <a:off x="0" y="55760"/>
            <a:ext cx="12192000" cy="6804807"/>
          </a:xfrm>
          <a:prstGeom prst="rect">
            <a:avLst/>
          </a:prstGeom>
        </p:spPr>
      </p:pic>
      <p:pic>
        <p:nvPicPr>
          <p:cNvPr id="9" name="Picture 8">
            <a:extLst>
              <a:ext uri="{FF2B5EF4-FFF2-40B4-BE49-F238E27FC236}">
                <a16:creationId xmlns:a16="http://schemas.microsoft.com/office/drawing/2014/main" id="{915B4F1B-E036-A318-714D-40562B049AA8}"/>
              </a:ext>
            </a:extLst>
          </p:cNvPr>
          <p:cNvPicPr>
            <a:picLocks noChangeAspect="1"/>
          </p:cNvPicPr>
          <p:nvPr/>
        </p:nvPicPr>
        <p:blipFill>
          <a:blip r:embed="rId3"/>
          <a:srcRect t="14557"/>
          <a:stretch/>
        </p:blipFill>
        <p:spPr>
          <a:xfrm>
            <a:off x="4550120" y="127432"/>
            <a:ext cx="2893668" cy="969583"/>
          </a:xfrm>
          <a:prstGeom prst="rect">
            <a:avLst/>
          </a:prstGeom>
        </p:spPr>
      </p:pic>
      <p:sp>
        <p:nvSpPr>
          <p:cNvPr id="4" name="TextBox 3">
            <a:extLst>
              <a:ext uri="{FF2B5EF4-FFF2-40B4-BE49-F238E27FC236}">
                <a16:creationId xmlns:a16="http://schemas.microsoft.com/office/drawing/2014/main" id="{C3D7FC90-C45E-A49D-B210-35EB3AC39C4D}"/>
              </a:ext>
            </a:extLst>
          </p:cNvPr>
          <p:cNvSpPr txBox="1"/>
          <p:nvPr/>
        </p:nvSpPr>
        <p:spPr>
          <a:xfrm>
            <a:off x="359569" y="1439634"/>
            <a:ext cx="7478145" cy="5078313"/>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From EYFS onwards, children will spend time every week on writing tasks, handwriting, grammar work and phonics/spelling.</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Time allocation for each area will be adjusted according to age and need.</a:t>
            </a:r>
          </a:p>
          <a:p>
            <a:endParaRPr lang="en-GB" sz="3600" dirty="0">
              <a:solidFill>
                <a:schemeClr val="bg1"/>
              </a:solidFill>
              <a:latin typeface="Twinkl Cursive Unlooped" panose="02000000000000000000" pitchFamily="2" charset="77"/>
            </a:endParaRPr>
          </a:p>
        </p:txBody>
      </p:sp>
      <p:pic>
        <p:nvPicPr>
          <p:cNvPr id="3074" name="Picture 2" descr="Kids Writing In The Classroom Stock ...">
            <a:extLst>
              <a:ext uri="{FF2B5EF4-FFF2-40B4-BE49-F238E27FC236}">
                <a16:creationId xmlns:a16="http://schemas.microsoft.com/office/drawing/2014/main" id="{E93FD40D-263A-B59D-66F4-9C19ACE02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614" y="2113562"/>
            <a:ext cx="3101975" cy="322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7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66462DF6-9025-1AFA-97FC-CB34D921A5F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C674117-8ED5-D21B-C2E3-49603240EF66}"/>
              </a:ext>
            </a:extLst>
          </p:cNvPr>
          <p:cNvPicPr>
            <a:picLocks noChangeAspect="1"/>
          </p:cNvPicPr>
          <p:nvPr/>
        </p:nvPicPr>
        <p:blipFill>
          <a:blip r:embed="rId2"/>
          <a:stretch>
            <a:fillRect/>
          </a:stretch>
        </p:blipFill>
        <p:spPr>
          <a:xfrm>
            <a:off x="0" y="53193"/>
            <a:ext cx="12192000" cy="6804807"/>
          </a:xfrm>
          <a:prstGeom prst="rect">
            <a:avLst/>
          </a:prstGeom>
        </p:spPr>
      </p:pic>
      <p:pic>
        <p:nvPicPr>
          <p:cNvPr id="9" name="Picture 8">
            <a:extLst>
              <a:ext uri="{FF2B5EF4-FFF2-40B4-BE49-F238E27FC236}">
                <a16:creationId xmlns:a16="http://schemas.microsoft.com/office/drawing/2014/main" id="{1BBF039D-83C0-DDD6-BE81-CD0A7A4A71CB}"/>
              </a:ext>
            </a:extLst>
          </p:cNvPr>
          <p:cNvPicPr>
            <a:picLocks noChangeAspect="1"/>
          </p:cNvPicPr>
          <p:nvPr/>
        </p:nvPicPr>
        <p:blipFill>
          <a:blip r:embed="rId3"/>
          <a:srcRect t="14557"/>
          <a:stretch/>
        </p:blipFill>
        <p:spPr>
          <a:xfrm>
            <a:off x="4550120" y="127432"/>
            <a:ext cx="2893668" cy="969583"/>
          </a:xfrm>
          <a:prstGeom prst="rect">
            <a:avLst/>
          </a:prstGeom>
        </p:spPr>
      </p:pic>
      <p:sp>
        <p:nvSpPr>
          <p:cNvPr id="4" name="TextBox 3">
            <a:extLst>
              <a:ext uri="{FF2B5EF4-FFF2-40B4-BE49-F238E27FC236}">
                <a16:creationId xmlns:a16="http://schemas.microsoft.com/office/drawing/2014/main" id="{FE4C15B6-D36F-B8FF-14D3-7CA2BC95733C}"/>
              </a:ext>
            </a:extLst>
          </p:cNvPr>
          <p:cNvSpPr txBox="1"/>
          <p:nvPr/>
        </p:nvSpPr>
        <p:spPr>
          <a:xfrm>
            <a:off x="276001" y="335845"/>
            <a:ext cx="11441906" cy="8402300"/>
          </a:xfrm>
          <a:prstGeom prst="rect">
            <a:avLst/>
          </a:prstGeom>
          <a:noFill/>
        </p:spPr>
        <p:txBody>
          <a:bodyPr wrap="square">
            <a:spAutoFit/>
          </a:bodyPr>
          <a:lstStyle/>
          <a:p>
            <a:r>
              <a:rPr lang="en-GB" sz="3600" b="1" u="sng" dirty="0">
                <a:solidFill>
                  <a:schemeClr val="bg1"/>
                </a:solidFill>
                <a:latin typeface="Twinkl Cursive Unlooped" panose="02000000000000000000" pitchFamily="2" charset="77"/>
              </a:rPr>
              <a:t>Handwriting</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In Reception and KS1, we teach children using the Lesley Clarke phonics and handwriting scheme. </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This begins in reception, with accurate letter formation and progresses from year 2 or 3 (as appropriate) to joining letters using an un-looped cursive script• </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Handwriting is practised 3 times a week</a:t>
            </a:r>
          </a:p>
          <a:p>
            <a:endParaRPr lang="en-GB" sz="3600" dirty="0">
              <a:solidFill>
                <a:schemeClr val="bg1"/>
              </a:solidFill>
              <a:latin typeface="Twinkl Cursive Unlooped" panose="02000000000000000000" pitchFamily="2" charset="77"/>
            </a:endParaRPr>
          </a:p>
          <a:p>
            <a:endParaRPr lang="en-GB" sz="3600" dirty="0">
              <a:solidFill>
                <a:schemeClr val="bg1"/>
              </a:solidFill>
              <a:latin typeface="Twinkl Cursive Unlooped" panose="02000000000000000000" pitchFamily="2" charset="77"/>
            </a:endParaRP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In KS2, handwriting is initially taught as a focused session through writing lessons.</a:t>
            </a:r>
          </a:p>
        </p:txBody>
      </p:sp>
      <p:pic>
        <p:nvPicPr>
          <p:cNvPr id="1026" name="Picture 2" descr="Free Clipart Images">
            <a:extLst>
              <a:ext uri="{FF2B5EF4-FFF2-40B4-BE49-F238E27FC236}">
                <a16:creationId xmlns:a16="http://schemas.microsoft.com/office/drawing/2014/main" id="{DC52C118-523C-69B6-B157-032D4E347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4458" y="5034651"/>
            <a:ext cx="2243449" cy="148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1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62B0829A-9E36-6113-397F-B07ABFAA15C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C4BE0A7-424C-A11E-27D9-405C1413B913}"/>
              </a:ext>
            </a:extLst>
          </p:cNvPr>
          <p:cNvPicPr>
            <a:picLocks noChangeAspect="1"/>
          </p:cNvPicPr>
          <p:nvPr/>
        </p:nvPicPr>
        <p:blipFill>
          <a:blip r:embed="rId2"/>
          <a:stretch>
            <a:fillRect/>
          </a:stretch>
        </p:blipFill>
        <p:spPr>
          <a:xfrm>
            <a:off x="0" y="53193"/>
            <a:ext cx="12192000" cy="6804807"/>
          </a:xfrm>
          <a:prstGeom prst="rect">
            <a:avLst/>
          </a:prstGeom>
        </p:spPr>
      </p:pic>
      <p:pic>
        <p:nvPicPr>
          <p:cNvPr id="9" name="Picture 8">
            <a:extLst>
              <a:ext uri="{FF2B5EF4-FFF2-40B4-BE49-F238E27FC236}">
                <a16:creationId xmlns:a16="http://schemas.microsoft.com/office/drawing/2014/main" id="{4A74347D-0B08-52C6-C60E-5AFD3D2A6BA0}"/>
              </a:ext>
            </a:extLst>
          </p:cNvPr>
          <p:cNvPicPr>
            <a:picLocks noChangeAspect="1"/>
          </p:cNvPicPr>
          <p:nvPr/>
        </p:nvPicPr>
        <p:blipFill>
          <a:blip r:embed="rId3"/>
          <a:srcRect t="14557"/>
          <a:stretch/>
        </p:blipFill>
        <p:spPr>
          <a:xfrm>
            <a:off x="4550120" y="127432"/>
            <a:ext cx="2893668" cy="969583"/>
          </a:xfrm>
          <a:prstGeom prst="rect">
            <a:avLst/>
          </a:prstGeom>
        </p:spPr>
      </p:pic>
      <p:sp>
        <p:nvSpPr>
          <p:cNvPr id="4" name="TextBox 3">
            <a:extLst>
              <a:ext uri="{FF2B5EF4-FFF2-40B4-BE49-F238E27FC236}">
                <a16:creationId xmlns:a16="http://schemas.microsoft.com/office/drawing/2014/main" id="{AA49BE7B-31F9-9609-46CD-CA5B8A288883}"/>
              </a:ext>
            </a:extLst>
          </p:cNvPr>
          <p:cNvSpPr txBox="1"/>
          <p:nvPr/>
        </p:nvSpPr>
        <p:spPr>
          <a:xfrm>
            <a:off x="276001" y="335845"/>
            <a:ext cx="11441906" cy="5078313"/>
          </a:xfrm>
          <a:prstGeom prst="rect">
            <a:avLst/>
          </a:prstGeom>
          <a:noFill/>
        </p:spPr>
        <p:txBody>
          <a:bodyPr wrap="square">
            <a:spAutoFit/>
          </a:bodyPr>
          <a:lstStyle/>
          <a:p>
            <a:r>
              <a:rPr lang="en-GB" sz="3600" b="1" u="sng" dirty="0">
                <a:solidFill>
                  <a:schemeClr val="bg1"/>
                </a:solidFill>
                <a:latin typeface="Twinkl Cursive Unlooped" panose="02000000000000000000" pitchFamily="2" charset="77"/>
              </a:rPr>
              <a:t>Handwriting</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In KS2, handwriting is initially taught as a focused session at least twice a week depending on need.</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By Year 5 and 6, handwriting is mainly taught through writing lessons, but again, this is adjusted according to need with focused handwriting sessions</a:t>
            </a:r>
          </a:p>
          <a:p>
            <a:r>
              <a:rPr lang="en-GB" sz="3600" dirty="0">
                <a:solidFill>
                  <a:schemeClr val="bg1"/>
                </a:solidFill>
                <a:latin typeface="Twinkl Cursive Unlooped" panose="02000000000000000000" pitchFamily="2" charset="77"/>
              </a:rPr>
              <a:t>taught as appropriate.</a:t>
            </a:r>
          </a:p>
        </p:txBody>
      </p:sp>
      <p:pic>
        <p:nvPicPr>
          <p:cNvPr id="2" name="Picture 2" descr="Free Clipart Images">
            <a:extLst>
              <a:ext uri="{FF2B5EF4-FFF2-40B4-BE49-F238E27FC236}">
                <a16:creationId xmlns:a16="http://schemas.microsoft.com/office/drawing/2014/main" id="{D636776D-4871-B48A-6CC3-595C45790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55" y="4563164"/>
            <a:ext cx="2954544" cy="195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2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5022"/>
        </a:solidFill>
        <a:effectLst/>
      </p:bgPr>
    </p:bg>
    <p:spTree>
      <p:nvGrpSpPr>
        <p:cNvPr id="1" name="">
          <a:extLst>
            <a:ext uri="{FF2B5EF4-FFF2-40B4-BE49-F238E27FC236}">
              <a16:creationId xmlns:a16="http://schemas.microsoft.com/office/drawing/2014/main" id="{742E70BE-CB9A-BEA4-C414-235B8DB22BA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20B46D8-D579-B5BB-DEB8-F5385BC7FE07}"/>
              </a:ext>
            </a:extLst>
          </p:cNvPr>
          <p:cNvPicPr>
            <a:picLocks noChangeAspect="1"/>
          </p:cNvPicPr>
          <p:nvPr/>
        </p:nvPicPr>
        <p:blipFill>
          <a:blip r:embed="rId2"/>
          <a:stretch>
            <a:fillRect/>
          </a:stretch>
        </p:blipFill>
        <p:spPr>
          <a:xfrm>
            <a:off x="0" y="53193"/>
            <a:ext cx="12192000" cy="6804807"/>
          </a:xfrm>
          <a:prstGeom prst="rect">
            <a:avLst/>
          </a:prstGeom>
        </p:spPr>
      </p:pic>
      <p:pic>
        <p:nvPicPr>
          <p:cNvPr id="7" name="Picture 6">
            <a:extLst>
              <a:ext uri="{FF2B5EF4-FFF2-40B4-BE49-F238E27FC236}">
                <a16:creationId xmlns:a16="http://schemas.microsoft.com/office/drawing/2014/main" id="{BEE243FB-8704-37B4-A46B-852DD214C285}"/>
              </a:ext>
            </a:extLst>
          </p:cNvPr>
          <p:cNvPicPr>
            <a:picLocks noChangeAspect="1"/>
          </p:cNvPicPr>
          <p:nvPr/>
        </p:nvPicPr>
        <p:blipFill>
          <a:blip r:embed="rId3"/>
          <a:stretch>
            <a:fillRect/>
          </a:stretch>
        </p:blipFill>
        <p:spPr>
          <a:xfrm>
            <a:off x="687988" y="322588"/>
            <a:ext cx="3326799" cy="6212823"/>
          </a:xfrm>
          <a:prstGeom prst="rect">
            <a:avLst/>
          </a:prstGeom>
        </p:spPr>
      </p:pic>
      <p:sp>
        <p:nvSpPr>
          <p:cNvPr id="11" name="TextBox 10">
            <a:extLst>
              <a:ext uri="{FF2B5EF4-FFF2-40B4-BE49-F238E27FC236}">
                <a16:creationId xmlns:a16="http://schemas.microsoft.com/office/drawing/2014/main" id="{6AFA6B20-D239-21B8-F67C-7955DB56E264}"/>
              </a:ext>
            </a:extLst>
          </p:cNvPr>
          <p:cNvSpPr txBox="1"/>
          <p:nvPr/>
        </p:nvSpPr>
        <p:spPr>
          <a:xfrm>
            <a:off x="4528544" y="505316"/>
            <a:ext cx="7297341" cy="5632311"/>
          </a:xfrm>
          <a:prstGeom prst="rect">
            <a:avLst/>
          </a:prstGeom>
          <a:noFill/>
        </p:spPr>
        <p:txBody>
          <a:bodyPr wrap="square">
            <a:spAutoFit/>
          </a:bodyPr>
          <a:lstStyle/>
          <a:p>
            <a:r>
              <a:rPr lang="en-GB" sz="3600" dirty="0">
                <a:solidFill>
                  <a:schemeClr val="bg1"/>
                </a:solidFill>
                <a:latin typeface="Twinkl Cursive Unlooped" panose="02000000000000000000" pitchFamily="2" charset="77"/>
              </a:rPr>
              <a:t>This shows the letter formations for the alphabet. </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It includes dots, which is where we begin the letters and directions to move the pencil or pen. </a:t>
            </a:r>
          </a:p>
          <a:p>
            <a:endParaRPr lang="en-GB" sz="3600" dirty="0">
              <a:solidFill>
                <a:schemeClr val="bg1"/>
              </a:solidFill>
              <a:latin typeface="Twinkl Cursive Unlooped" panose="02000000000000000000" pitchFamily="2" charset="77"/>
            </a:endParaRPr>
          </a:p>
          <a:p>
            <a:r>
              <a:rPr lang="en-GB" sz="3600" dirty="0">
                <a:solidFill>
                  <a:schemeClr val="bg1"/>
                </a:solidFill>
                <a:latin typeface="Twinkl Cursive Unlooped" panose="02000000000000000000" pitchFamily="2" charset="77"/>
              </a:rPr>
              <a:t>Please practise these with your child as bad habits are difficult to correct later on.</a:t>
            </a:r>
            <a:endParaRPr lang="en-US" sz="3600" dirty="0">
              <a:solidFill>
                <a:schemeClr val="bg1"/>
              </a:solidFill>
              <a:latin typeface="Twinkl Cursive Unlooped" panose="02000000000000000000" pitchFamily="2" charset="77"/>
            </a:endParaRPr>
          </a:p>
        </p:txBody>
      </p:sp>
    </p:spTree>
    <p:extLst>
      <p:ext uri="{BB962C8B-B14F-4D97-AF65-F5344CB8AC3E}">
        <p14:creationId xmlns:p14="http://schemas.microsoft.com/office/powerpoint/2010/main" val="3808736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2293</Words>
  <Application>Microsoft Macintosh PowerPoint</Application>
  <PresentationFormat>Widescreen</PresentationFormat>
  <Paragraphs>253</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Comic Sans MS</vt:lpstr>
      <vt:lpstr>Twinkl Cursive Looped Light</vt:lpstr>
      <vt:lpstr>Twinkl Cursive Unlooped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 Hutton</dc:creator>
  <cp:lastModifiedBy>Gillian Hutton</cp:lastModifiedBy>
  <cp:revision>4</cp:revision>
  <dcterms:created xsi:type="dcterms:W3CDTF">2025-01-05T13:19:37Z</dcterms:created>
  <dcterms:modified xsi:type="dcterms:W3CDTF">2025-01-05T23:18:40Z</dcterms:modified>
</cp:coreProperties>
</file>