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2"/>
  </p:notesMasterIdLst>
  <p:sldIdLst>
    <p:sldId id="257" r:id="rId5"/>
    <p:sldId id="271" r:id="rId6"/>
    <p:sldId id="275" r:id="rId7"/>
    <p:sldId id="258" r:id="rId8"/>
    <p:sldId id="266" r:id="rId9"/>
    <p:sldId id="259" r:id="rId10"/>
    <p:sldId id="265" r:id="rId11"/>
    <p:sldId id="272" r:id="rId12"/>
    <p:sldId id="277" r:id="rId13"/>
    <p:sldId id="267" r:id="rId14"/>
    <p:sldId id="263" r:id="rId15"/>
    <p:sldId id="273" r:id="rId16"/>
    <p:sldId id="274" r:id="rId17"/>
    <p:sldId id="269" r:id="rId18"/>
    <p:sldId id="264" r:id="rId19"/>
    <p:sldId id="276" r:id="rId20"/>
    <p:sldId id="270"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D7A318-0982-8DEB-7EF3-8A134EC15A4E}" v="1577" dt="2022-10-05T09:53:25.7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8CAF75AB-8944-4648-B7E5-5CD4E1B6E5C1}" type="datetimeFigureOut">
              <a:rPr lang="en-US" smtClean="0"/>
              <a:t>9/25/2026</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010D568-D2F0-4049-BA1B-9F46A9450F9B}" type="slidenum">
              <a:rPr lang="en-US" smtClean="0"/>
              <a:t>‹#›</a:t>
            </a:fld>
            <a:endParaRPr lang="en-US"/>
          </a:p>
        </p:txBody>
      </p:sp>
    </p:spTree>
    <p:extLst>
      <p:ext uri="{BB962C8B-B14F-4D97-AF65-F5344CB8AC3E}">
        <p14:creationId xmlns:p14="http://schemas.microsoft.com/office/powerpoint/2010/main" val="6465548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It is a method. </a:t>
            </a:r>
          </a:p>
          <a:p>
            <a:pPr>
              <a:spcBef>
                <a:spcPct val="0"/>
              </a:spcBef>
            </a:pPr>
            <a:endParaRPr lang="en-US" altLang="en-US"/>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4D5EDDD-2E58-4AEB-B1F4-74E9E9A1796E}" type="slidenum">
              <a:rPr lang="en-US" altLang="en-US"/>
              <a:pPr/>
              <a:t>4</a:t>
            </a:fld>
            <a:endParaRPr lang="en-US" altLang="en-US"/>
          </a:p>
        </p:txBody>
      </p:sp>
    </p:spTree>
    <p:extLst>
      <p:ext uri="{BB962C8B-B14F-4D97-AF65-F5344CB8AC3E}">
        <p14:creationId xmlns:p14="http://schemas.microsoft.com/office/powerpoint/2010/main" val="953658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From nursery/preschool to end of year 2 phases 1-6</a:t>
            </a:r>
          </a:p>
          <a:p>
            <a:pPr>
              <a:spcBef>
                <a:spcPct val="0"/>
              </a:spcBef>
            </a:pPr>
            <a:r>
              <a:rPr lang="en-US" altLang="en-US"/>
              <a:t>Specific order helps them to build upon previous learning and consolidate and use learning.</a:t>
            </a:r>
          </a:p>
          <a:p>
            <a:pPr>
              <a:spcBef>
                <a:spcPct val="0"/>
              </a:spcBef>
            </a:pPr>
            <a:r>
              <a:rPr lang="en-US" altLang="en-US"/>
              <a:t>Watch this video to explain terminology ad the basis of phonics.</a:t>
            </a:r>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0E080CE-818E-4C0B-8A9A-DDCDE0490BCF}" type="slidenum">
              <a:rPr lang="en-US" altLang="en-US"/>
              <a:pPr/>
              <a:t>6</a:t>
            </a:fld>
            <a:endParaRPr lang="en-US" altLang="en-US"/>
          </a:p>
        </p:txBody>
      </p:sp>
    </p:spTree>
    <p:extLst>
      <p:ext uri="{BB962C8B-B14F-4D97-AF65-F5344CB8AC3E}">
        <p14:creationId xmlns:p14="http://schemas.microsoft.com/office/powerpoint/2010/main" val="3404692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They need to try</a:t>
            </a:r>
          </a:p>
          <a:p>
            <a:pPr>
              <a:spcBef>
                <a:spcPct val="0"/>
              </a:spcBef>
            </a:pPr>
            <a:r>
              <a:rPr lang="en-US" altLang="en-US"/>
              <a:t>Need to listen</a:t>
            </a:r>
          </a:p>
          <a:p>
            <a:pPr>
              <a:spcBef>
                <a:spcPct val="0"/>
              </a:spcBef>
            </a:pPr>
            <a:r>
              <a:rPr lang="en-US" altLang="en-US"/>
              <a:t>Have a go</a:t>
            </a:r>
          </a:p>
          <a:p>
            <a:pPr>
              <a:spcBef>
                <a:spcPct val="0"/>
              </a:spcBef>
            </a:pPr>
            <a:r>
              <a:rPr lang="en-US" altLang="en-US"/>
              <a:t>Rules/patterns and further understanding will come later. </a:t>
            </a:r>
          </a:p>
          <a:p>
            <a:pPr>
              <a:spcBef>
                <a:spcPct val="0"/>
              </a:spcBef>
            </a:pPr>
            <a:r>
              <a:rPr lang="en-US" altLang="en-US"/>
              <a:t>Important that they are encouraged to use blending method for reading as it helps with spelling- otherwise can’t spell. \reading out loud is so important </a:t>
            </a:r>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E7548B-6F9C-4EB4-A1A9-B5B2B057F856}" type="slidenum">
              <a:rPr lang="en-US" altLang="en-US"/>
              <a:pPr/>
              <a:t>11</a:t>
            </a:fld>
            <a:endParaRPr lang="en-US" altLang="en-US"/>
          </a:p>
        </p:txBody>
      </p:sp>
    </p:spTree>
    <p:extLst>
      <p:ext uri="{BB962C8B-B14F-4D97-AF65-F5344CB8AC3E}">
        <p14:creationId xmlns:p14="http://schemas.microsoft.com/office/powerpoint/2010/main" val="1261952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Wordless books, what’s the point? </a:t>
            </a:r>
            <a:r>
              <a:rPr lang="en-GB" dirty="0" err="1"/>
              <a:t>Oracy</a:t>
            </a:r>
            <a:r>
              <a:rPr lang="en-GB" dirty="0"/>
              <a:t>, retelling, imagination, comprehension, </a:t>
            </a:r>
            <a:r>
              <a:rPr lang="en-GB" dirty="0" err="1"/>
              <a:t>bookcare</a:t>
            </a:r>
            <a:r>
              <a:rPr lang="en-GB" dirty="0"/>
              <a:t>, questioning, vocabulary, story structure, phonological awareness.</a:t>
            </a:r>
          </a:p>
        </p:txBody>
      </p:sp>
      <p:sp>
        <p:nvSpPr>
          <p:cNvPr id="4" name="Slide Number Placeholder 3"/>
          <p:cNvSpPr>
            <a:spLocks noGrp="1"/>
          </p:cNvSpPr>
          <p:nvPr>
            <p:ph type="sldNum" sz="quarter" idx="5"/>
          </p:nvPr>
        </p:nvSpPr>
        <p:spPr/>
        <p:txBody>
          <a:bodyPr/>
          <a:lstStyle/>
          <a:p>
            <a:fld id="{1010D568-D2F0-4049-BA1B-9F46A9450F9B}" type="slidenum">
              <a:rPr lang="en-US" smtClean="0"/>
              <a:t>14</a:t>
            </a:fld>
            <a:endParaRPr lang="en-US"/>
          </a:p>
        </p:txBody>
      </p:sp>
    </p:spTree>
    <p:extLst>
      <p:ext uri="{BB962C8B-B14F-4D97-AF65-F5344CB8AC3E}">
        <p14:creationId xmlns:p14="http://schemas.microsoft.com/office/powerpoint/2010/main" val="465113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a:t>Learning, modelling sound teacher say. Using the video.</a:t>
            </a:r>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CAAF6CD-0C7C-4B86-8E16-6143DEF7913F}" type="slidenum">
              <a:rPr lang="en-US" altLang="en-US"/>
              <a:pPr/>
              <a:t>15</a:t>
            </a:fld>
            <a:endParaRPr lang="en-US" altLang="en-US"/>
          </a:p>
        </p:txBody>
      </p:sp>
    </p:spTree>
    <p:extLst>
      <p:ext uri="{BB962C8B-B14F-4D97-AF65-F5344CB8AC3E}">
        <p14:creationId xmlns:p14="http://schemas.microsoft.com/office/powerpoint/2010/main" val="2003460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62241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990743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87789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extLst>
      <p:ext uri="{BB962C8B-B14F-4D97-AF65-F5344CB8AC3E}">
        <p14:creationId xmlns:p14="http://schemas.microsoft.com/office/powerpoint/2010/main" val="2259670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9/25/2026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637669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9/25/2026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9912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825687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extLst>
      <p:ext uri="{BB962C8B-B14F-4D97-AF65-F5344CB8AC3E}">
        <p14:creationId xmlns:p14="http://schemas.microsoft.com/office/powerpoint/2010/main" val="1503740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98935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06808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975161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667667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84219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822255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extLst>
      <p:ext uri="{BB962C8B-B14F-4D97-AF65-F5344CB8AC3E}">
        <p14:creationId xmlns:p14="http://schemas.microsoft.com/office/powerpoint/2010/main" val="14083630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9/25/2026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422972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9/25/2026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47271228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hitchurchbucksschuk.sharepoint.com/:b:/s/WhitchurchCombinedSchool/EcxNjTJNK8JCt-cfFMV-cQAByzQ_O5V5u0-WrQBT_Db1wA?e=ey6CrD"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hitchurchbucksschuk.sharepoint.com/:b:/s/WhitchurchCombinedSchool/EbsH2M62mBpGgHLDNDPNh90BkXa7PLqts92jc_ctleHf-g?e=JgBJZ2"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thephonicsnest.co.uk/reception/" TargetMode="External"/><Relationship Id="rId2" Type="http://schemas.openxmlformats.org/officeDocument/2006/relationships/hyperlink" Target="https://thephonicsnest.co.uk/what-is-phonic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hitchurchbucksschuk.sharepoint.com/:b:/s/WhitchurchCombinedSchool/EdV8C59GKo5KvgoAovQkl7ABhPQ5OIU_oUtI3b72orPF5g?e=F5Y6lC" TargetMode="External"/><Relationship Id="rId2" Type="http://schemas.openxmlformats.org/officeDocument/2006/relationships/hyperlink" Target="https://whitchurchbucksschuk.sharepoint.com/:b:/s/WhitchurchCombinedSchool/EVCpSChOhsBGgmf_Zibr1fABq1TSFEdWvyKmznr3xA2Vww?e=J2bc3l" TargetMode="External"/><Relationship Id="rId1" Type="http://schemas.openxmlformats.org/officeDocument/2006/relationships/slideLayout" Target="../slideLayouts/slideLayout2.xml"/><Relationship Id="rId4" Type="http://schemas.openxmlformats.org/officeDocument/2006/relationships/hyperlink" Target="https://whitchurchbucksschuk.sharepoint.com/:b:/s/WhitchurchCombinedSchool/EUXZXDrPugpPtSPcdEVUBGkBy5IzltC7nbopIeYX4FBP7Q?e=ZCYFcu"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www.oxfordowl.co.uk/for-home/reading/phonics-made-easy" TargetMode="External"/><Relationship Id="rId3" Type="http://schemas.openxmlformats.org/officeDocument/2006/relationships/hyperlink" Target="https://www.facebook.com/profile.php?id=100057289546942&amp;sk=videos" TargetMode="External"/><Relationship Id="rId7" Type="http://schemas.openxmlformats.org/officeDocument/2006/relationships/hyperlink" Target="https://www.bbc.co.uk/cbeebies/grownups/the-alphablocks-guide-to-phonic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phonicsplay.co.uk/" TargetMode="External"/><Relationship Id="rId5" Type="http://schemas.openxmlformats.org/officeDocument/2006/relationships/hyperlink" Target="https://www.theschoolrun.com/boost-phonics-confidence" TargetMode="External"/><Relationship Id="rId4" Type="http://schemas.openxmlformats.org/officeDocument/2006/relationships/hyperlink" Target="https://www.facebook.com/phonicsfamily" TargetMode="External"/><Relationship Id="rId9" Type="http://schemas.openxmlformats.org/officeDocument/2006/relationships/hyperlink" Target="https://thephonicsnest.co.uk/?fbclid=IwAR2nohFxtBRdKjcJC6OkPRVN5uvIFaWI5UBMi6_L2hlZ75aAs80ueYb_o4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ctrTitle"/>
          </p:nvPr>
        </p:nvSpPr>
        <p:spPr>
          <a:xfrm>
            <a:off x="2208213" y="620713"/>
            <a:ext cx="7772400" cy="2233612"/>
          </a:xfrm>
        </p:spPr>
        <p:txBody>
          <a:bodyPr/>
          <a:lstStyle/>
          <a:p>
            <a:pPr algn="ctr" eaLnBrk="1" hangingPunct="1"/>
            <a:r>
              <a:rPr lang="en-GB" altLang="en-US" sz="7200"/>
              <a:t>Whitchurch Combined School</a:t>
            </a:r>
            <a:endParaRPr lang="en-US"/>
          </a:p>
        </p:txBody>
      </p:sp>
      <p:pic>
        <p:nvPicPr>
          <p:cNvPr id="22531"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1" y="2924176"/>
            <a:ext cx="2447925"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Rectangle 4"/>
          <p:cNvSpPr>
            <a:spLocks noChangeArrowheads="1"/>
          </p:cNvSpPr>
          <p:nvPr/>
        </p:nvSpPr>
        <p:spPr bwMode="auto">
          <a:xfrm>
            <a:off x="2900364" y="5638800"/>
            <a:ext cx="66246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GB" altLang="en-US" i="1">
                <a:latin typeface="Arial" panose="020B0604020202020204" pitchFamily="34" charset="0"/>
              </a:rPr>
              <a:t>Growing today, ready for tomorrow.</a:t>
            </a:r>
          </a:p>
        </p:txBody>
      </p:sp>
    </p:spTree>
    <p:extLst>
      <p:ext uri="{BB962C8B-B14F-4D97-AF65-F5344CB8AC3E}">
        <p14:creationId xmlns:p14="http://schemas.microsoft.com/office/powerpoint/2010/main" val="38761030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7D64C38-A8E0-4279-863B-43265CAB88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033" y="510011"/>
            <a:ext cx="5126087" cy="9607450"/>
          </a:xfrm>
          <a:prstGeom prst="rect">
            <a:avLst/>
          </a:prstGeom>
        </p:spPr>
      </p:pic>
      <p:pic>
        <p:nvPicPr>
          <p:cNvPr id="7" name="Picture 6">
            <a:extLst>
              <a:ext uri="{FF2B5EF4-FFF2-40B4-BE49-F238E27FC236}">
                <a16:creationId xmlns:a16="http://schemas.microsoft.com/office/drawing/2014/main" id="{76AFB3AC-FF5F-4181-81D4-7B7F375C44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3882" y="510011"/>
            <a:ext cx="4591901" cy="5934449"/>
          </a:xfrm>
          <a:prstGeom prst="rect">
            <a:avLst/>
          </a:prstGeom>
        </p:spPr>
      </p:pic>
    </p:spTree>
    <p:extLst>
      <p:ext uri="{BB962C8B-B14F-4D97-AF65-F5344CB8AC3E}">
        <p14:creationId xmlns:p14="http://schemas.microsoft.com/office/powerpoint/2010/main" val="13351306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423639F-6B58-437F-99CB-515C0454C76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2813" y="73890"/>
            <a:ext cx="5986020" cy="6855020"/>
          </a:xfrm>
          <a:prstGeom prst="rect">
            <a:avLst/>
          </a:prstGeom>
        </p:spPr>
      </p:pic>
    </p:spTree>
    <p:extLst>
      <p:ext uri="{BB962C8B-B14F-4D97-AF65-F5344CB8AC3E}">
        <p14:creationId xmlns:p14="http://schemas.microsoft.com/office/powerpoint/2010/main" val="267367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altLang="en-US"/>
              <a:t>What is Phonics?</a:t>
            </a:r>
          </a:p>
        </p:txBody>
      </p:sp>
      <p:sp>
        <p:nvSpPr>
          <p:cNvPr id="23555" name="Content Placeholder 2"/>
          <p:cNvSpPr>
            <a:spLocks noGrp="1"/>
          </p:cNvSpPr>
          <p:nvPr>
            <p:ph idx="1"/>
          </p:nvPr>
        </p:nvSpPr>
        <p:spPr/>
        <p:txBody>
          <a:bodyPr vert="horz" lIns="91440" tIns="45720" rIns="91440" bIns="45720" rtlCol="0" anchor="t">
            <a:normAutofit/>
          </a:bodyPr>
          <a:lstStyle/>
          <a:p>
            <a:r>
              <a:rPr lang="en-US" altLang="en-US" dirty="0"/>
              <a:t>Phonics is a method for teaching reading where children learn letters by their </a:t>
            </a:r>
            <a:r>
              <a:rPr lang="en-US" altLang="en-US" b="1" dirty="0"/>
              <a:t>sounds</a:t>
            </a:r>
            <a:r>
              <a:rPr lang="en-US" altLang="en-US" dirty="0"/>
              <a:t> rather than their </a:t>
            </a:r>
            <a:r>
              <a:rPr lang="en-US" altLang="en-US" b="1" dirty="0"/>
              <a:t>names</a:t>
            </a:r>
            <a:r>
              <a:rPr lang="en-US" altLang="en-US" dirty="0"/>
              <a:t>.</a:t>
            </a:r>
          </a:p>
          <a:p>
            <a:r>
              <a:rPr lang="en-US" altLang="en-US" dirty="0"/>
              <a:t>Learning phonics helps children </a:t>
            </a:r>
            <a:r>
              <a:rPr lang="en-US" altLang="en-US" b="1" dirty="0"/>
              <a:t>learn to read </a:t>
            </a:r>
            <a:r>
              <a:rPr lang="en-US" altLang="en-US" dirty="0"/>
              <a:t>because instead of relying on </a:t>
            </a:r>
            <a:r>
              <a:rPr lang="en-US" altLang="en-US" dirty="0" err="1"/>
              <a:t>memorising</a:t>
            </a:r>
            <a:r>
              <a:rPr lang="en-US" altLang="en-US" dirty="0"/>
              <a:t> words by shape or guessing them based on picture clues or first letters, they can read new words by sounding them out and blending those sounds together.</a:t>
            </a:r>
          </a:p>
          <a:p>
            <a:endParaRPr lang="en-GB" altLang="en-US" dirty="0"/>
          </a:p>
          <a:p>
            <a:pPr marL="0" indent="0">
              <a:buNone/>
            </a:pPr>
            <a:endParaRPr lang="en-GB" altLang="en-US" dirty="0">
              <a:cs typeface="Calibri"/>
            </a:endParaRPr>
          </a:p>
        </p:txBody>
      </p:sp>
    </p:spTree>
    <p:extLst>
      <p:ext uri="{BB962C8B-B14F-4D97-AF65-F5344CB8AC3E}">
        <p14:creationId xmlns:p14="http://schemas.microsoft.com/office/powerpoint/2010/main" val="2142246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F0520-CAC7-8BE4-0D44-53762015138E}"/>
              </a:ext>
            </a:extLst>
          </p:cNvPr>
          <p:cNvSpPr>
            <a:spLocks noGrp="1"/>
          </p:cNvSpPr>
          <p:nvPr>
            <p:ph type="title"/>
          </p:nvPr>
        </p:nvSpPr>
        <p:spPr/>
        <p:txBody>
          <a:bodyPr/>
          <a:lstStyle/>
          <a:p>
            <a:r>
              <a:rPr lang="en-US">
                <a:cs typeface="Calibri Light"/>
              </a:rPr>
              <a:t>Why?</a:t>
            </a:r>
            <a:endParaRPr lang="en-US"/>
          </a:p>
        </p:txBody>
      </p:sp>
      <p:sp>
        <p:nvSpPr>
          <p:cNvPr id="3" name="Content Placeholder 2">
            <a:extLst>
              <a:ext uri="{FF2B5EF4-FFF2-40B4-BE49-F238E27FC236}">
                <a16:creationId xmlns:a16="http://schemas.microsoft.com/office/drawing/2014/main" id="{00C36BEE-159A-8233-B043-4A840B2A80E1}"/>
              </a:ext>
            </a:extLst>
          </p:cNvPr>
          <p:cNvSpPr>
            <a:spLocks noGrp="1"/>
          </p:cNvSpPr>
          <p:nvPr>
            <p:ph idx="1"/>
          </p:nvPr>
        </p:nvSpPr>
        <p:spPr/>
        <p:txBody>
          <a:bodyPr vert="horz" lIns="91440" tIns="45720" rIns="91440" bIns="45720" rtlCol="0" anchor="t">
            <a:normAutofit/>
          </a:bodyPr>
          <a:lstStyle/>
          <a:p>
            <a:r>
              <a:rPr lang="en-US" dirty="0">
                <a:cs typeface="Calibri"/>
              </a:rPr>
              <a:t>"The more that you read, the more things you will know, the more that you learn, the more places you'll go." Dr Seuss</a:t>
            </a:r>
          </a:p>
          <a:p>
            <a:r>
              <a:rPr lang="en-US" i="1" dirty="0">
                <a:ea typeface="+mn-lt"/>
                <a:cs typeface="+mn-lt"/>
              </a:rPr>
              <a:t>"There is more treasure in books than in all the pirate’s loot on Treasure Island.” – Walt Disney</a:t>
            </a:r>
            <a:endParaRPr lang="en-US" dirty="0">
              <a:ea typeface="+mn-lt"/>
              <a:cs typeface="+mn-lt"/>
            </a:endParaRPr>
          </a:p>
          <a:p>
            <a:r>
              <a:rPr lang="en-US" i="1" dirty="0">
                <a:ea typeface="+mn-lt"/>
                <a:cs typeface="+mn-lt"/>
              </a:rPr>
              <a:t>“There are many little ways to enlarge your world.  Love of books is the best of all.” – Jacqueline Kennedy</a:t>
            </a:r>
            <a:endParaRPr lang="en-US" i="1" dirty="0">
              <a:cs typeface="Calibri"/>
            </a:endParaRPr>
          </a:p>
          <a:p>
            <a:r>
              <a:rPr lang="en-US" i="1" dirty="0">
                <a:cs typeface="Calibri"/>
              </a:rPr>
              <a:t>Opens the world of learning!</a:t>
            </a:r>
          </a:p>
          <a:p>
            <a:endParaRPr lang="en-US" i="1" dirty="0">
              <a:cs typeface="Calibri"/>
            </a:endParaRPr>
          </a:p>
        </p:txBody>
      </p:sp>
    </p:spTree>
    <p:extLst>
      <p:ext uri="{BB962C8B-B14F-4D97-AF65-F5344CB8AC3E}">
        <p14:creationId xmlns:p14="http://schemas.microsoft.com/office/powerpoint/2010/main" val="1016072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US" altLang="en-US"/>
              <a:t>How?</a:t>
            </a:r>
          </a:p>
        </p:txBody>
      </p:sp>
      <p:sp>
        <p:nvSpPr>
          <p:cNvPr id="3" name="Content Placeholder 2"/>
          <p:cNvSpPr>
            <a:spLocks noGrp="1"/>
          </p:cNvSpPr>
          <p:nvPr>
            <p:ph idx="1"/>
          </p:nvPr>
        </p:nvSpPr>
        <p:spPr>
          <a:xfrm>
            <a:off x="677334" y="1484853"/>
            <a:ext cx="8596668" cy="3880773"/>
          </a:xfrm>
        </p:spPr>
        <p:txBody>
          <a:bodyPr vert="horz" lIns="91440" tIns="45720" rIns="91440" bIns="45720" rtlCol="0" anchor="t">
            <a:normAutofit fontScale="92500" lnSpcReduction="20000"/>
          </a:bodyPr>
          <a:lstStyle/>
          <a:p>
            <a:pPr>
              <a:defRPr/>
            </a:pPr>
            <a:r>
              <a:rPr lang="en-US" sz="2000" dirty="0">
                <a:cs typeface="Calibri"/>
              </a:rPr>
              <a:t>Lesley Clarke's Synthetic Phonics</a:t>
            </a:r>
          </a:p>
          <a:p>
            <a:pPr>
              <a:defRPr/>
            </a:pPr>
            <a:r>
              <a:rPr lang="en-US" sz="2000" dirty="0"/>
              <a:t>Taught in Phases (Reception Phase 2-4)</a:t>
            </a:r>
            <a:endParaRPr lang="en-US" sz="2000" dirty="0">
              <a:cs typeface="Calibri"/>
            </a:endParaRPr>
          </a:p>
          <a:p>
            <a:pPr>
              <a:defRPr/>
            </a:pPr>
            <a:r>
              <a:rPr lang="en-US" sz="2000" dirty="0"/>
              <a:t>The key for your child is to be able to </a:t>
            </a:r>
            <a:r>
              <a:rPr lang="en-US" sz="2000" dirty="0" err="1"/>
              <a:t>recognise</a:t>
            </a:r>
            <a:r>
              <a:rPr lang="en-US" sz="2000" dirty="0"/>
              <a:t> which sounds (phonemes) go with which individual letters and letter combinations (graphemes), and to begin understanding spelling rules. </a:t>
            </a:r>
          </a:p>
          <a:p>
            <a:pPr>
              <a:defRPr/>
            </a:pPr>
            <a:r>
              <a:rPr lang="en-US" sz="2000" dirty="0"/>
              <a:t>Through song, actions, visuals, group work, independent activities and continuous provision.</a:t>
            </a:r>
            <a:endParaRPr lang="en-US" sz="2000" dirty="0">
              <a:cs typeface="Calibri"/>
            </a:endParaRPr>
          </a:p>
          <a:p>
            <a:pPr>
              <a:defRPr/>
            </a:pPr>
            <a:r>
              <a:rPr lang="en-GB" sz="2000" dirty="0"/>
              <a:t>Handwriting and phonics are completely separate things, so at the beginning of the term the children may not know how to write the letters because they don’t know them yet. Phonics is our first focus.</a:t>
            </a:r>
          </a:p>
          <a:p>
            <a:pPr>
              <a:defRPr/>
            </a:pPr>
            <a:r>
              <a:rPr lang="en-GB" sz="2000" dirty="0">
                <a:cs typeface="Calibri"/>
              </a:rPr>
              <a:t>Rhymes </a:t>
            </a:r>
            <a:r>
              <a:rPr lang="en-GB" sz="2000" dirty="0">
                <a:ea typeface="+mn-lt"/>
                <a:cs typeface="+mn-lt"/>
                <a:hlinkClick r:id="rId3"/>
              </a:rPr>
              <a:t>Phase2WritingMatCurlyfA5LaSOrder.pdf</a:t>
            </a:r>
            <a:endParaRPr lang="en-GB" sz="2000" dirty="0">
              <a:cs typeface="Calibri"/>
            </a:endParaRPr>
          </a:p>
          <a:p>
            <a:pPr>
              <a:defRPr/>
            </a:pPr>
            <a:r>
              <a:rPr lang="en-GB" sz="2000" dirty="0">
                <a:ea typeface="+mn-lt"/>
                <a:cs typeface="+mn-lt"/>
                <a:hlinkClick r:id="rId4"/>
              </a:rPr>
              <a:t>SingleLetterMnemonicsList.pdf</a:t>
            </a:r>
            <a:endParaRPr lang="en-GB" sz="2000" dirty="0">
              <a:ea typeface="+mn-lt"/>
              <a:cs typeface="+mn-lt"/>
            </a:endParaRPr>
          </a:p>
          <a:p>
            <a:pPr marL="0" indent="0">
              <a:buNone/>
              <a:defRPr/>
            </a:pPr>
            <a:endParaRPr lang="en-GB" sz="2000" dirty="0">
              <a:ea typeface="+mn-lt"/>
              <a:cs typeface="+mn-lt"/>
            </a:endParaRPr>
          </a:p>
          <a:p>
            <a:pPr marL="0" indent="0">
              <a:buNone/>
              <a:defRPr/>
            </a:pPr>
            <a:endParaRPr lang="en-US" sz="2400" dirty="0">
              <a:cs typeface="Calibri" panose="020F0502020204030204"/>
            </a:endParaRPr>
          </a:p>
        </p:txBody>
      </p:sp>
    </p:spTree>
    <p:extLst>
      <p:ext uri="{BB962C8B-B14F-4D97-AF65-F5344CB8AC3E}">
        <p14:creationId xmlns:p14="http://schemas.microsoft.com/office/powerpoint/2010/main" val="35547665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7F6C2F-6441-A1A5-FF33-44ADBAF79976}"/>
              </a:ext>
            </a:extLst>
          </p:cNvPr>
          <p:cNvSpPr>
            <a:spLocks noGrp="1"/>
          </p:cNvSpPr>
          <p:nvPr>
            <p:ph type="title"/>
          </p:nvPr>
        </p:nvSpPr>
        <p:spPr/>
        <p:txBody>
          <a:bodyPr/>
          <a:lstStyle/>
          <a:p>
            <a:r>
              <a:rPr lang="en-US">
                <a:cs typeface="Calibri Light"/>
              </a:rPr>
              <a:t>Specifics...</a:t>
            </a:r>
            <a:endParaRPr lang="en-US"/>
          </a:p>
        </p:txBody>
      </p:sp>
      <p:sp>
        <p:nvSpPr>
          <p:cNvPr id="3" name="Content Placeholder 2">
            <a:extLst>
              <a:ext uri="{FF2B5EF4-FFF2-40B4-BE49-F238E27FC236}">
                <a16:creationId xmlns:a16="http://schemas.microsoft.com/office/drawing/2014/main" id="{7D1F2DF5-D489-3FD3-BA78-A49D96830798}"/>
              </a:ext>
            </a:extLst>
          </p:cNvPr>
          <p:cNvSpPr>
            <a:spLocks noGrp="1"/>
          </p:cNvSpPr>
          <p:nvPr>
            <p:ph idx="1"/>
          </p:nvPr>
        </p:nvSpPr>
        <p:spPr/>
        <p:txBody>
          <a:bodyPr vert="horz" lIns="91440" tIns="45720" rIns="91440" bIns="45720" rtlCol="0" anchor="t">
            <a:normAutofit/>
          </a:bodyPr>
          <a:lstStyle/>
          <a:p>
            <a:r>
              <a:rPr lang="en-GB" dirty="0">
                <a:hlinkClick r:id="rId2"/>
              </a:rPr>
              <a:t>What is Phonics? | The Phonics Nest</a:t>
            </a:r>
            <a:r>
              <a:rPr lang="en-US" dirty="0">
                <a:ea typeface="+mn-lt"/>
                <a:cs typeface="+mn-lt"/>
              </a:rPr>
              <a:t> saying the sounds.</a:t>
            </a:r>
            <a:endParaRPr lang="en-US" dirty="0">
              <a:cs typeface="Calibri" panose="020F0502020204030204"/>
            </a:endParaRPr>
          </a:p>
          <a:p>
            <a:r>
              <a:rPr lang="en-US" dirty="0">
                <a:ea typeface="+mn-lt"/>
                <a:cs typeface="+mn-lt"/>
                <a:hlinkClick r:id="rId3"/>
              </a:rPr>
              <a:t>https://thephonicsnest.co.uk/reception/</a:t>
            </a:r>
            <a:r>
              <a:rPr lang="en-US" dirty="0">
                <a:ea typeface="+mn-lt"/>
                <a:cs typeface="+mn-lt"/>
              </a:rPr>
              <a:t> more specifics for Reception including blending</a:t>
            </a:r>
          </a:p>
          <a:p>
            <a:r>
              <a:rPr lang="en-US" dirty="0">
                <a:ea typeface="+mn-lt"/>
                <a:cs typeface="+mn-lt"/>
              </a:rPr>
              <a:t>Jargon Busting</a:t>
            </a:r>
          </a:p>
        </p:txBody>
      </p:sp>
    </p:spTree>
    <p:extLst>
      <p:ext uri="{BB962C8B-B14F-4D97-AF65-F5344CB8AC3E}">
        <p14:creationId xmlns:p14="http://schemas.microsoft.com/office/powerpoint/2010/main" val="2376666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1D04D0F-8039-41CF-A2C5-CB31CB6910E8}"/>
              </a:ext>
            </a:extLst>
          </p:cNvPr>
          <p:cNvSpPr>
            <a:spLocks noGrp="1"/>
          </p:cNvSpPr>
          <p:nvPr>
            <p:ph idx="1"/>
          </p:nvPr>
        </p:nvSpPr>
        <p:spPr>
          <a:xfrm>
            <a:off x="641600" y="1057652"/>
            <a:ext cx="8596668" cy="5201746"/>
          </a:xfrm>
        </p:spPr>
        <p:txBody>
          <a:bodyPr>
            <a:normAutofit/>
          </a:bodyPr>
          <a:lstStyle/>
          <a:p>
            <a:r>
              <a:rPr lang="en-GB" sz="2600" dirty="0"/>
              <a:t>cat</a:t>
            </a:r>
          </a:p>
          <a:p>
            <a:r>
              <a:rPr lang="en-GB" sz="2600" dirty="0"/>
              <a:t>back</a:t>
            </a:r>
          </a:p>
          <a:p>
            <a:r>
              <a:rPr lang="en-GB" sz="2600" dirty="0"/>
              <a:t>chop</a:t>
            </a:r>
          </a:p>
          <a:p>
            <a:r>
              <a:rPr lang="en-GB" sz="2600" dirty="0"/>
              <a:t>hair</a:t>
            </a:r>
          </a:p>
          <a:p>
            <a:r>
              <a:rPr lang="en-GB" sz="2600" dirty="0"/>
              <a:t>high</a:t>
            </a:r>
          </a:p>
          <a:p>
            <a:r>
              <a:rPr lang="en-GB" sz="2600" dirty="0"/>
              <a:t>night</a:t>
            </a:r>
          </a:p>
          <a:p>
            <a:r>
              <a:rPr lang="en-GB" sz="2600" dirty="0"/>
              <a:t>sighting</a:t>
            </a:r>
          </a:p>
          <a:p>
            <a:r>
              <a:rPr lang="en-GB" sz="2600" dirty="0"/>
              <a:t>thrash</a:t>
            </a:r>
          </a:p>
          <a:p>
            <a:r>
              <a:rPr lang="en-GB" sz="2600" dirty="0"/>
              <a:t>Tale</a:t>
            </a:r>
          </a:p>
          <a:p>
            <a:r>
              <a:rPr lang="en-GB" sz="2600" dirty="0"/>
              <a:t>extreme</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TextBox 3">
            <a:extLst>
              <a:ext uri="{FF2B5EF4-FFF2-40B4-BE49-F238E27FC236}">
                <a16:creationId xmlns:a16="http://schemas.microsoft.com/office/drawing/2014/main" id="{0087B83D-3A0E-4EE5-BE65-C602409D5E8B}"/>
              </a:ext>
            </a:extLst>
          </p:cNvPr>
          <p:cNvSpPr txBox="1"/>
          <p:nvPr/>
        </p:nvSpPr>
        <p:spPr>
          <a:xfrm>
            <a:off x="650449" y="395926"/>
            <a:ext cx="8587819" cy="369332"/>
          </a:xfrm>
          <a:prstGeom prst="rect">
            <a:avLst/>
          </a:prstGeom>
          <a:noFill/>
        </p:spPr>
        <p:txBody>
          <a:bodyPr wrap="square" rtlCol="0">
            <a:spAutoFit/>
          </a:bodyPr>
          <a:lstStyle/>
          <a:p>
            <a:r>
              <a:rPr lang="en-GB" dirty="0"/>
              <a:t>Have a think…</a:t>
            </a:r>
          </a:p>
        </p:txBody>
      </p:sp>
      <p:graphicFrame>
        <p:nvGraphicFramePr>
          <p:cNvPr id="2" name="Table 1">
            <a:extLst>
              <a:ext uri="{FF2B5EF4-FFF2-40B4-BE49-F238E27FC236}">
                <a16:creationId xmlns:a16="http://schemas.microsoft.com/office/drawing/2014/main" id="{65EC3E77-AFF1-4649-8246-5D2A18E3FBEA}"/>
              </a:ext>
            </a:extLst>
          </p:cNvPr>
          <p:cNvGraphicFramePr>
            <a:graphicFrameLocks noGrp="1"/>
          </p:cNvGraphicFramePr>
          <p:nvPr>
            <p:extLst>
              <p:ext uri="{D42A27DB-BD31-4B8C-83A1-F6EECF244321}">
                <p14:modId xmlns:p14="http://schemas.microsoft.com/office/powerpoint/2010/main" val="2648353386"/>
              </p:ext>
            </p:extLst>
          </p:nvPr>
        </p:nvGraphicFramePr>
        <p:xfrm>
          <a:off x="2522195" y="908201"/>
          <a:ext cx="6716073" cy="1014867"/>
        </p:xfrm>
        <a:graphic>
          <a:graphicData uri="http://schemas.openxmlformats.org/drawingml/2006/table">
            <a:tbl>
              <a:tblPr firstRow="1" bandRow="1">
                <a:tableStyleId>{5C22544A-7EE6-4342-B048-85BDC9FD1C3A}</a:tableStyleId>
              </a:tblPr>
              <a:tblGrid>
                <a:gridCol w="2238691">
                  <a:extLst>
                    <a:ext uri="{9D8B030D-6E8A-4147-A177-3AD203B41FA5}">
                      <a16:colId xmlns:a16="http://schemas.microsoft.com/office/drawing/2014/main" val="3700290130"/>
                    </a:ext>
                  </a:extLst>
                </a:gridCol>
                <a:gridCol w="2238691">
                  <a:extLst>
                    <a:ext uri="{9D8B030D-6E8A-4147-A177-3AD203B41FA5}">
                      <a16:colId xmlns:a16="http://schemas.microsoft.com/office/drawing/2014/main" val="3458989537"/>
                    </a:ext>
                  </a:extLst>
                </a:gridCol>
                <a:gridCol w="2238691">
                  <a:extLst>
                    <a:ext uri="{9D8B030D-6E8A-4147-A177-3AD203B41FA5}">
                      <a16:colId xmlns:a16="http://schemas.microsoft.com/office/drawing/2014/main" val="1920886133"/>
                    </a:ext>
                  </a:extLst>
                </a:gridCol>
              </a:tblGrid>
              <a:tr h="1014867">
                <a:tc>
                  <a:txBody>
                    <a:bodyPr/>
                    <a:lstStyle/>
                    <a:p>
                      <a:pPr algn="ctr"/>
                      <a:r>
                        <a:rPr lang="en-GB" sz="5400" dirty="0">
                          <a:solidFill>
                            <a:schemeClr val="tx1"/>
                          </a:solidFill>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5400" dirty="0">
                          <a:solidFill>
                            <a:schemeClr val="tx1"/>
                          </a:solidFill>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5400" dirty="0">
                          <a:solidFill>
                            <a:schemeClr val="tx1"/>
                          </a:solidFill>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14479037"/>
                  </a:ext>
                </a:extLst>
              </a:tr>
            </a:tbl>
          </a:graphicData>
        </a:graphic>
      </p:graphicFrame>
    </p:spTree>
    <p:extLst>
      <p:ext uri="{BB962C8B-B14F-4D97-AF65-F5344CB8AC3E}">
        <p14:creationId xmlns:p14="http://schemas.microsoft.com/office/powerpoint/2010/main" val="19636326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85064C8-13E2-4579-AAB8-19A38639C806}"/>
              </a:ext>
            </a:extLst>
          </p:cNvPr>
          <p:cNvPicPr>
            <a:picLocks noChangeAspect="1"/>
          </p:cNvPicPr>
          <p:nvPr/>
        </p:nvPicPr>
        <p:blipFill>
          <a:blip r:embed="rId2"/>
          <a:stretch>
            <a:fillRect/>
          </a:stretch>
        </p:blipFill>
        <p:spPr>
          <a:xfrm>
            <a:off x="392428" y="568854"/>
            <a:ext cx="5399210" cy="5049521"/>
          </a:xfrm>
          <a:prstGeom prst="rect">
            <a:avLst/>
          </a:prstGeom>
        </p:spPr>
      </p:pic>
      <p:pic>
        <p:nvPicPr>
          <p:cNvPr id="6" name="Picture 5">
            <a:extLst>
              <a:ext uri="{FF2B5EF4-FFF2-40B4-BE49-F238E27FC236}">
                <a16:creationId xmlns:a16="http://schemas.microsoft.com/office/drawing/2014/main" id="{3D950D33-7977-4211-A1A3-F48F5D4EA29D}"/>
              </a:ext>
            </a:extLst>
          </p:cNvPr>
          <p:cNvPicPr>
            <a:picLocks noChangeAspect="1"/>
          </p:cNvPicPr>
          <p:nvPr/>
        </p:nvPicPr>
        <p:blipFill>
          <a:blip r:embed="rId3"/>
          <a:stretch>
            <a:fillRect/>
          </a:stretch>
        </p:blipFill>
        <p:spPr>
          <a:xfrm>
            <a:off x="5952849" y="243267"/>
            <a:ext cx="5557279" cy="6215026"/>
          </a:xfrm>
          <a:prstGeom prst="rect">
            <a:avLst/>
          </a:prstGeom>
        </p:spPr>
      </p:pic>
    </p:spTree>
    <p:extLst>
      <p:ext uri="{BB962C8B-B14F-4D97-AF65-F5344CB8AC3E}">
        <p14:creationId xmlns:p14="http://schemas.microsoft.com/office/powerpoint/2010/main" val="1150133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B2D59F-F0B0-D275-412B-7D68F88E2607}"/>
              </a:ext>
            </a:extLst>
          </p:cNvPr>
          <p:cNvSpPr>
            <a:spLocks noGrp="1"/>
          </p:cNvSpPr>
          <p:nvPr>
            <p:ph type="title"/>
          </p:nvPr>
        </p:nvSpPr>
        <p:spPr/>
        <p:txBody>
          <a:bodyPr/>
          <a:lstStyle/>
          <a:p>
            <a:r>
              <a:rPr lang="en-US">
                <a:cs typeface="Calibri Light"/>
              </a:rPr>
              <a:t>Tricky Words</a:t>
            </a:r>
            <a:endParaRPr lang="en-US"/>
          </a:p>
        </p:txBody>
      </p:sp>
      <p:sp>
        <p:nvSpPr>
          <p:cNvPr id="3" name="Content Placeholder 2">
            <a:extLst>
              <a:ext uri="{FF2B5EF4-FFF2-40B4-BE49-F238E27FC236}">
                <a16:creationId xmlns:a16="http://schemas.microsoft.com/office/drawing/2014/main" id="{8F60DDAB-419D-D985-E6CD-B209653D1729}"/>
              </a:ext>
            </a:extLst>
          </p:cNvPr>
          <p:cNvSpPr>
            <a:spLocks noGrp="1"/>
          </p:cNvSpPr>
          <p:nvPr>
            <p:ph idx="1"/>
          </p:nvPr>
        </p:nvSpPr>
        <p:spPr/>
        <p:txBody>
          <a:bodyPr vert="horz" lIns="91440" tIns="45720" rIns="91440" bIns="45720" rtlCol="0" anchor="t">
            <a:normAutofit/>
          </a:bodyPr>
          <a:lstStyle/>
          <a:p>
            <a:r>
              <a:rPr lang="en-US" dirty="0">
                <a:ea typeface="+mn-lt"/>
                <a:cs typeface="+mn-lt"/>
                <a:hlinkClick r:id="rId2"/>
              </a:rPr>
              <a:t>A4Phase2TrickyWordWritingMat.pdf</a:t>
            </a:r>
            <a:endParaRPr lang="en-US" dirty="0">
              <a:ea typeface="+mn-lt"/>
              <a:cs typeface="+mn-lt"/>
              <a:hlinkClick r:id="rId3"/>
            </a:endParaRPr>
          </a:p>
          <a:p>
            <a:r>
              <a:rPr lang="en-US" dirty="0">
                <a:ea typeface="+mn-lt"/>
                <a:cs typeface="+mn-lt"/>
                <a:hlinkClick r:id="rId4"/>
              </a:rPr>
              <a:t>Phase 3 </a:t>
            </a:r>
            <a:r>
              <a:rPr lang="en-US" dirty="0" err="1">
                <a:ea typeface="+mn-lt"/>
                <a:cs typeface="+mn-lt"/>
                <a:hlinkClick r:id="rId4"/>
              </a:rPr>
              <a:t>Coloured</a:t>
            </a:r>
            <a:r>
              <a:rPr lang="en-US" dirty="0">
                <a:ea typeface="+mn-lt"/>
                <a:cs typeface="+mn-lt"/>
                <a:hlinkClick r:id="rId4"/>
              </a:rPr>
              <a:t> Tricky Word Cards.pdf</a:t>
            </a:r>
            <a:endParaRPr lang="en-US" dirty="0">
              <a:ea typeface="+mn-lt"/>
              <a:cs typeface="+mn-lt"/>
            </a:endParaRPr>
          </a:p>
          <a:p>
            <a:endParaRPr lang="en-US" dirty="0">
              <a:ea typeface="+mn-lt"/>
              <a:cs typeface="+mn-lt"/>
            </a:endParaRPr>
          </a:p>
          <a:p>
            <a:pPr marL="0" indent="0">
              <a:buNone/>
            </a:pPr>
            <a:endParaRPr lang="en-US" dirty="0">
              <a:ea typeface="+mn-lt"/>
              <a:cs typeface="+mn-lt"/>
            </a:endParaRPr>
          </a:p>
        </p:txBody>
      </p:sp>
    </p:spTree>
    <p:extLst>
      <p:ext uri="{BB962C8B-B14F-4D97-AF65-F5344CB8AC3E}">
        <p14:creationId xmlns:p14="http://schemas.microsoft.com/office/powerpoint/2010/main" val="6603272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normAutofit fontScale="90000"/>
          </a:bodyPr>
          <a:lstStyle/>
          <a:p>
            <a:r>
              <a:rPr lang="en-US" altLang="en-US" sz="2800" b="1"/>
              <a:t>Should all words be spelt correctly? What if they choose the wrong spelling choice for a sound?</a:t>
            </a:r>
            <a:br>
              <a:rPr lang="en-US" altLang="en-US" b="1"/>
            </a:br>
            <a:endParaRPr lang="en-US" altLang="en-US"/>
          </a:p>
        </p:txBody>
      </p:sp>
      <p:sp>
        <p:nvSpPr>
          <p:cNvPr id="30723" name="Content Placeholder 2"/>
          <p:cNvSpPr>
            <a:spLocks noGrp="1"/>
          </p:cNvSpPr>
          <p:nvPr>
            <p:ph idx="1"/>
          </p:nvPr>
        </p:nvSpPr>
        <p:spPr/>
        <p:txBody>
          <a:bodyPr vert="horz" lIns="91440" tIns="45720" rIns="91440" bIns="45720" rtlCol="0" anchor="t">
            <a:normAutofit lnSpcReduction="10000"/>
          </a:bodyPr>
          <a:lstStyle/>
          <a:p>
            <a:r>
              <a:rPr lang="en-US" altLang="en-US"/>
              <a:t>It’s ok- having a go is the key in Reception. Try to avoid spelling it for them or letting them copy. Children at this stage will take a very long time to write, which is completely usual. </a:t>
            </a:r>
          </a:p>
          <a:p>
            <a:r>
              <a:rPr lang="en-US" altLang="en-US"/>
              <a:t>Phonetically plausible- as long as it can be read by another adult, regardless of spelling, it is ok and should be praised.</a:t>
            </a:r>
          </a:p>
          <a:p>
            <a:r>
              <a:rPr lang="en-US" altLang="en-US"/>
              <a:t>Building confidence- In Reception we want your children to be fearless. Having a go and trying is so important. Writing 5 words in a row for Reception children is tiring and hard work but they will build up and things become easier for them. A little bit done well, with concentration and a sense of pride, is more important and rewarding than lots of copied writing or feeling stressed out after needing to hurry or having struggled. Celebrate every little bit. If they can only think of one letter, well done! If they can hear and write the last letter, well done! If they can do one word, well done! And so on. </a:t>
            </a:r>
          </a:p>
        </p:txBody>
      </p:sp>
    </p:spTree>
    <p:extLst>
      <p:ext uri="{BB962C8B-B14F-4D97-AF65-F5344CB8AC3E}">
        <p14:creationId xmlns:p14="http://schemas.microsoft.com/office/powerpoint/2010/main" val="213937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D553DCF-BD01-4B41-86DE-605A2D731B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7051249" cy="5288437"/>
          </a:xfrm>
          <a:prstGeom prst="rect">
            <a:avLst/>
          </a:prstGeom>
        </p:spPr>
      </p:pic>
      <p:pic>
        <p:nvPicPr>
          <p:cNvPr id="7" name="Picture 6">
            <a:extLst>
              <a:ext uri="{FF2B5EF4-FFF2-40B4-BE49-F238E27FC236}">
                <a16:creationId xmlns:a16="http://schemas.microsoft.com/office/drawing/2014/main" id="{42936338-8496-4735-8B5E-AC9028B007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2644218"/>
            <a:ext cx="5847076" cy="3911044"/>
          </a:xfrm>
          <a:prstGeom prst="rect">
            <a:avLst/>
          </a:prstGeom>
        </p:spPr>
      </p:pic>
    </p:spTree>
    <p:extLst>
      <p:ext uri="{BB962C8B-B14F-4D97-AF65-F5344CB8AC3E}">
        <p14:creationId xmlns:p14="http://schemas.microsoft.com/office/powerpoint/2010/main" val="13615422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F0706C7-111C-417A-9594-6DA32BE373D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7146" y="357356"/>
            <a:ext cx="4689412" cy="3517059"/>
          </a:xfrm>
        </p:spPr>
      </p:pic>
      <p:pic>
        <p:nvPicPr>
          <p:cNvPr id="7" name="Picture 6">
            <a:extLst>
              <a:ext uri="{FF2B5EF4-FFF2-40B4-BE49-F238E27FC236}">
                <a16:creationId xmlns:a16="http://schemas.microsoft.com/office/drawing/2014/main" id="{68331499-C9EB-4DD4-BC50-6BCA858F5D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97187" y="2507721"/>
            <a:ext cx="6692049" cy="3992923"/>
          </a:xfrm>
          <a:prstGeom prst="rect">
            <a:avLst/>
          </a:prstGeom>
        </p:spPr>
      </p:pic>
    </p:spTree>
    <p:extLst>
      <p:ext uri="{BB962C8B-B14F-4D97-AF65-F5344CB8AC3E}">
        <p14:creationId xmlns:p14="http://schemas.microsoft.com/office/powerpoint/2010/main" val="365839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352D7A-5164-76F9-0A96-206F8F86D775}"/>
              </a:ext>
            </a:extLst>
          </p:cNvPr>
          <p:cNvSpPr>
            <a:spLocks noGrp="1"/>
          </p:cNvSpPr>
          <p:nvPr>
            <p:ph type="title"/>
          </p:nvPr>
        </p:nvSpPr>
        <p:spPr/>
        <p:txBody>
          <a:bodyPr/>
          <a:lstStyle/>
          <a:p>
            <a:r>
              <a:rPr lang="en-US"/>
              <a:t>Reading Books</a:t>
            </a:r>
          </a:p>
        </p:txBody>
      </p:sp>
      <p:sp>
        <p:nvSpPr>
          <p:cNvPr id="3" name="Content Placeholder 2">
            <a:extLst>
              <a:ext uri="{FF2B5EF4-FFF2-40B4-BE49-F238E27FC236}">
                <a16:creationId xmlns:a16="http://schemas.microsoft.com/office/drawing/2014/main" id="{7F072337-E442-6724-0CCC-73F3098E3A6D}"/>
              </a:ext>
            </a:extLst>
          </p:cNvPr>
          <p:cNvSpPr>
            <a:spLocks noGrp="1"/>
          </p:cNvSpPr>
          <p:nvPr>
            <p:ph idx="1"/>
          </p:nvPr>
        </p:nvSpPr>
        <p:spPr/>
        <p:txBody>
          <a:bodyPr vert="horz" lIns="91440" tIns="45720" rIns="91440" bIns="45720" rtlCol="0" anchor="t">
            <a:normAutofit/>
          </a:bodyPr>
          <a:lstStyle/>
          <a:p>
            <a:r>
              <a:rPr lang="en-US" dirty="0"/>
              <a:t>Reading at home</a:t>
            </a:r>
          </a:p>
          <a:p>
            <a:r>
              <a:rPr lang="en-US" dirty="0"/>
              <a:t>Keep books in book bag everyday.</a:t>
            </a:r>
          </a:p>
          <a:p>
            <a:r>
              <a:rPr lang="en-US" dirty="0"/>
              <a:t>Decodable texts</a:t>
            </a:r>
          </a:p>
          <a:p>
            <a:r>
              <a:rPr lang="en-US" dirty="0"/>
              <a:t>Revision text</a:t>
            </a:r>
          </a:p>
          <a:p>
            <a:pPr marL="0" indent="0">
              <a:buNone/>
            </a:pPr>
            <a:endParaRPr lang="en-US" dirty="0"/>
          </a:p>
        </p:txBody>
      </p:sp>
    </p:spTree>
    <p:extLst>
      <p:ext uri="{BB962C8B-B14F-4D97-AF65-F5344CB8AC3E}">
        <p14:creationId xmlns:p14="http://schemas.microsoft.com/office/powerpoint/2010/main" val="1227073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US" altLang="en-US"/>
              <a:t>How can you support?</a:t>
            </a:r>
          </a:p>
        </p:txBody>
      </p:sp>
      <p:sp>
        <p:nvSpPr>
          <p:cNvPr id="32771" name="Content Placeholder 2"/>
          <p:cNvSpPr>
            <a:spLocks noGrp="1"/>
          </p:cNvSpPr>
          <p:nvPr>
            <p:ph idx="1"/>
          </p:nvPr>
        </p:nvSpPr>
        <p:spPr>
          <a:xfrm>
            <a:off x="677334" y="1398589"/>
            <a:ext cx="8596668" cy="4743414"/>
          </a:xfrm>
        </p:spPr>
        <p:txBody>
          <a:bodyPr vert="horz" lIns="91440" tIns="45720" rIns="91440" bIns="45720" rtlCol="0" anchor="t">
            <a:noAutofit/>
          </a:bodyPr>
          <a:lstStyle/>
          <a:p>
            <a:r>
              <a:rPr lang="en-US" altLang="en-US" sz="1100" dirty="0"/>
              <a:t>Talk- talk lots and lots to your children, Encourage correct pronunciation of words and talk in sentences. This all aids the children when it comes to writing. If they can hear the sounds, they can often begin to write them. We will pick up any issues regarding speech or hearing and help to support. </a:t>
            </a:r>
          </a:p>
          <a:p>
            <a:r>
              <a:rPr lang="en-US" altLang="en-US" sz="1100" dirty="0"/>
              <a:t>Play games- what does that start with? What sound comes next? Etc. We will be popping out game ideas throughout the year. </a:t>
            </a:r>
          </a:p>
          <a:p>
            <a:r>
              <a:rPr lang="en-US" altLang="en-US" sz="1100" dirty="0"/>
              <a:t>Read to different people, call up/facetime a relative and read the book. </a:t>
            </a:r>
          </a:p>
          <a:p>
            <a:r>
              <a:rPr lang="en-US" altLang="en-US" sz="1100" dirty="0"/>
              <a:t>Encourage reading and modelling reading. If they can see you doing it, they will want to also. Even picture reading is important.</a:t>
            </a:r>
          </a:p>
          <a:p>
            <a:r>
              <a:rPr lang="en-US" altLang="en-US" sz="1100" dirty="0">
                <a:cs typeface="Calibri"/>
              </a:rPr>
              <a:t>Use the rhymes and models we use in school.</a:t>
            </a:r>
            <a:endParaRPr lang="en-US" altLang="en-US" sz="1100" dirty="0"/>
          </a:p>
          <a:p>
            <a:pPr marL="0" indent="0">
              <a:buNone/>
            </a:pPr>
            <a:r>
              <a:rPr lang="en-GB" altLang="en-US" sz="1100" dirty="0"/>
              <a:t>These are some useful websites:</a:t>
            </a:r>
            <a:endParaRPr lang="en-US" altLang="en-US" sz="1100" dirty="0"/>
          </a:p>
          <a:p>
            <a:r>
              <a:rPr lang="en-GB" sz="1100" dirty="0">
                <a:ea typeface="+mn-lt"/>
                <a:cs typeface="+mn-lt"/>
                <a:hlinkClick r:id="rId3"/>
              </a:rPr>
              <a:t>https://www.facebook.com/profile.php?id=100057289546942&amp;sk=videos</a:t>
            </a:r>
            <a:endParaRPr lang="en-US" sz="1100" dirty="0"/>
          </a:p>
          <a:p>
            <a:r>
              <a:rPr lang="en-GB" sz="1100" dirty="0">
                <a:ea typeface="+mn-lt"/>
                <a:cs typeface="+mn-lt"/>
                <a:hlinkClick r:id="rId4"/>
              </a:rPr>
              <a:t>https://www.facebook.com/phonicsfamily</a:t>
            </a:r>
            <a:endParaRPr lang="en-GB" sz="1100" dirty="0">
              <a:ea typeface="+mn-lt"/>
              <a:cs typeface="+mn-lt"/>
            </a:endParaRPr>
          </a:p>
          <a:p>
            <a:r>
              <a:rPr lang="en-US" altLang="en-US" sz="1100" dirty="0">
                <a:hlinkClick r:id="rId5"/>
              </a:rPr>
              <a:t>https://www.theschoolrun.com/boost-phonics-confidence</a:t>
            </a:r>
            <a:endParaRPr lang="en-US" altLang="en-US" sz="1100" dirty="0"/>
          </a:p>
          <a:p>
            <a:r>
              <a:rPr lang="en-US" altLang="en-US" sz="1100" dirty="0">
                <a:hlinkClick r:id="rId6"/>
              </a:rPr>
              <a:t>https://www.phonicsplay.co.uk/</a:t>
            </a:r>
            <a:endParaRPr lang="en-US" altLang="en-US" sz="1100" dirty="0"/>
          </a:p>
          <a:p>
            <a:r>
              <a:rPr lang="en-US" altLang="en-US" sz="1100" dirty="0">
                <a:hlinkClick r:id="rId7"/>
              </a:rPr>
              <a:t>https://www.bbc.co.uk/cbeebies/grownups/the-alphablocks-guide-to-phonics</a:t>
            </a:r>
            <a:endParaRPr lang="en-US" altLang="en-US" sz="1100" dirty="0"/>
          </a:p>
          <a:p>
            <a:r>
              <a:rPr lang="en-US" altLang="en-US" sz="1100" dirty="0">
                <a:hlinkClick r:id="rId8"/>
              </a:rPr>
              <a:t>https://www.oxfordowl.co.uk/for-home/reading/phonics-made-easy</a:t>
            </a:r>
            <a:endParaRPr lang="en-US" altLang="en-US" sz="1100" dirty="0"/>
          </a:p>
          <a:p>
            <a:r>
              <a:rPr lang="en-US" altLang="en-US" sz="1100" dirty="0">
                <a:hlinkClick r:id="rId9"/>
              </a:rPr>
              <a:t>https://thephonicsnest.co.uk/?fbclid=IwAR2nohFxtBRdKjcJC6OkPRVN5uvIFaWI5UBMi6_L2hlZ75aAs80ueYb_o4s</a:t>
            </a:r>
            <a:endParaRPr lang="en-US" altLang="en-US" sz="1100" dirty="0"/>
          </a:p>
          <a:p>
            <a:r>
              <a:rPr lang="en-US" altLang="en-US" sz="1100" dirty="0"/>
              <a:t>Ask if you are unsure, but we will guide you all the way. </a:t>
            </a:r>
          </a:p>
          <a:p>
            <a:r>
              <a:rPr lang="en-US" altLang="en-US" sz="1100" dirty="0"/>
              <a:t>Resources available on Reception Class Page on Website. </a:t>
            </a:r>
          </a:p>
        </p:txBody>
      </p:sp>
    </p:spTree>
    <p:extLst>
      <p:ext uri="{BB962C8B-B14F-4D97-AF65-F5344CB8AC3E}">
        <p14:creationId xmlns:p14="http://schemas.microsoft.com/office/powerpoint/2010/main" val="2553090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E355F2-5294-4777-AF53-64C7CFE29525}"/>
              </a:ext>
            </a:extLst>
          </p:cNvPr>
          <p:cNvSpPr>
            <a:spLocks noGrp="1"/>
          </p:cNvSpPr>
          <p:nvPr>
            <p:ph type="title"/>
          </p:nvPr>
        </p:nvSpPr>
        <p:spPr/>
        <p:txBody>
          <a:bodyPr/>
          <a:lstStyle/>
          <a:p>
            <a:r>
              <a:rPr lang="en-GB" dirty="0"/>
              <a:t>Key Take </a:t>
            </a:r>
            <a:r>
              <a:rPr lang="en-GB" dirty="0" err="1"/>
              <a:t>Aways</a:t>
            </a:r>
            <a:endParaRPr lang="en-GB" dirty="0"/>
          </a:p>
        </p:txBody>
      </p:sp>
      <p:sp>
        <p:nvSpPr>
          <p:cNvPr id="3" name="Content Placeholder 2">
            <a:extLst>
              <a:ext uri="{FF2B5EF4-FFF2-40B4-BE49-F238E27FC236}">
                <a16:creationId xmlns:a16="http://schemas.microsoft.com/office/drawing/2014/main" id="{25BF3ABF-0B5B-4088-9F05-DB641C142E98}"/>
              </a:ext>
            </a:extLst>
          </p:cNvPr>
          <p:cNvSpPr>
            <a:spLocks noGrp="1"/>
          </p:cNvSpPr>
          <p:nvPr>
            <p:ph idx="1"/>
          </p:nvPr>
        </p:nvSpPr>
        <p:spPr/>
        <p:txBody>
          <a:bodyPr/>
          <a:lstStyle/>
          <a:p>
            <a:r>
              <a:rPr lang="en-GB" dirty="0"/>
              <a:t>Use letter sounds not names at this point.</a:t>
            </a:r>
          </a:p>
          <a:p>
            <a:r>
              <a:rPr lang="en-GB" dirty="0"/>
              <a:t>Use pure sounds SSS-U- NNN rather than Suh- U- </a:t>
            </a:r>
            <a:r>
              <a:rPr lang="en-GB" dirty="0" err="1"/>
              <a:t>Nuh</a:t>
            </a:r>
            <a:endParaRPr lang="en-GB" dirty="0"/>
          </a:p>
          <a:p>
            <a:r>
              <a:rPr lang="en-GB" dirty="0"/>
              <a:t>We don’t start alphabetically</a:t>
            </a:r>
          </a:p>
          <a:p>
            <a:r>
              <a:rPr lang="en-GB" dirty="0"/>
              <a:t>Use lower case letters when writing and only do a capital for names at this point</a:t>
            </a:r>
          </a:p>
          <a:p>
            <a:r>
              <a:rPr lang="en-GB"/>
              <a:t>Read, read, read</a:t>
            </a:r>
          </a:p>
        </p:txBody>
      </p:sp>
    </p:spTree>
    <p:extLst>
      <p:ext uri="{BB962C8B-B14F-4D97-AF65-F5344CB8AC3E}">
        <p14:creationId xmlns:p14="http://schemas.microsoft.com/office/powerpoint/2010/main" val="1350389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0821D1-6395-98B4-0048-E5A680D6D17F}"/>
              </a:ext>
            </a:extLst>
          </p:cNvPr>
          <p:cNvSpPr>
            <a:spLocks noGrp="1"/>
          </p:cNvSpPr>
          <p:nvPr>
            <p:ph idx="1"/>
          </p:nvPr>
        </p:nvSpPr>
        <p:spPr>
          <a:xfrm>
            <a:off x="1255890" y="1088145"/>
            <a:ext cx="8596668" cy="3880773"/>
          </a:xfrm>
        </p:spPr>
        <p:txBody>
          <a:bodyPr vert="horz" lIns="91440" tIns="45720" rIns="91440" bIns="45720" rtlCol="0" anchor="t">
            <a:normAutofit/>
          </a:bodyPr>
          <a:lstStyle/>
          <a:p>
            <a:pPr marL="0" indent="0" algn="ctr">
              <a:buNone/>
            </a:pPr>
            <a:r>
              <a:rPr lang="en-US" sz="6000"/>
              <a:t>"Reading for pleasure isn't separate from learning to read." </a:t>
            </a:r>
          </a:p>
          <a:p>
            <a:pPr marL="0" indent="0" algn="ctr">
              <a:buNone/>
            </a:pPr>
            <a:r>
              <a:rPr lang="en-US" sz="6000"/>
              <a:t>Pam Allyn</a:t>
            </a:r>
          </a:p>
        </p:txBody>
      </p:sp>
    </p:spTree>
    <p:extLst>
      <p:ext uri="{BB962C8B-B14F-4D97-AF65-F5344CB8AC3E}">
        <p14:creationId xmlns:p14="http://schemas.microsoft.com/office/powerpoint/2010/main" val="303717946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26084FA6672164CB2258691B7935CBD" ma:contentTypeVersion="19" ma:contentTypeDescription="Create a new document." ma:contentTypeScope="" ma:versionID="d89c02e9dc9a9faf60c4e5b49a329adf">
  <xsd:schema xmlns:xsd="http://www.w3.org/2001/XMLSchema" xmlns:xs="http://www.w3.org/2001/XMLSchema" xmlns:p="http://schemas.microsoft.com/office/2006/metadata/properties" xmlns:ns2="2f708d52-fd63-44b8-8699-94089994534c" xmlns:ns3="cdcb85ac-afd7-43cf-b74a-cb9861251e2a" targetNamespace="http://schemas.microsoft.com/office/2006/metadata/properties" ma:root="true" ma:fieldsID="03480c8b4619c801bb8b19deaeb7db42" ns2:_="" ns3:_="">
    <xsd:import namespace="2f708d52-fd63-44b8-8699-94089994534c"/>
    <xsd:import namespace="cdcb85ac-afd7-43cf-b74a-cb9861251e2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LengthInSeconds"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708d52-fd63-44b8-8699-9408999453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1b04802f-9dfa-47ea-a512-2b1814077d5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dcb85ac-afd7-43cf-b74a-cb9861251e2a"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3c2ea2c7-4a42-49de-8da6-2481a6d4d633}" ma:internalName="TaxCatchAll" ma:showField="CatchAllData" ma:web="cdcb85ac-afd7-43cf-b74a-cb9861251e2a">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f708d52-fd63-44b8-8699-94089994534c">
      <Terms xmlns="http://schemas.microsoft.com/office/infopath/2007/PartnerControls"/>
    </lcf76f155ced4ddcb4097134ff3c332f>
    <TaxCatchAll xmlns="cdcb85ac-afd7-43cf-b74a-cb9861251e2a" xsi:nil="true"/>
  </documentManagement>
</p:properties>
</file>

<file path=customXml/itemProps1.xml><?xml version="1.0" encoding="utf-8"?>
<ds:datastoreItem xmlns:ds="http://schemas.openxmlformats.org/officeDocument/2006/customXml" ds:itemID="{51653FCB-5393-42F7-8C24-A99F49E0C4B1}"/>
</file>

<file path=customXml/itemProps2.xml><?xml version="1.0" encoding="utf-8"?>
<ds:datastoreItem xmlns:ds="http://schemas.openxmlformats.org/officeDocument/2006/customXml" ds:itemID="{C06CF731-BE2D-43B3-B147-C5E32D0B69F4}">
  <ds:schemaRefs>
    <ds:schemaRef ds:uri="http://schemas.microsoft.com/sharepoint/v3/contenttype/forms"/>
  </ds:schemaRefs>
</ds:datastoreItem>
</file>

<file path=customXml/itemProps3.xml><?xml version="1.0" encoding="utf-8"?>
<ds:datastoreItem xmlns:ds="http://schemas.openxmlformats.org/officeDocument/2006/customXml" ds:itemID="{B30F1EE8-71C3-435F-86C7-A38FCD55A7EF}">
  <ds:schemaRefs>
    <ds:schemaRef ds:uri="http://schemas.microsoft.com/office/infopath/2007/PartnerControls"/>
    <ds:schemaRef ds:uri="http://schemas.openxmlformats.org/package/2006/metadata/core-properties"/>
    <ds:schemaRef ds:uri="2f708d52-fd63-44b8-8699-94089994534c"/>
    <ds:schemaRef ds:uri="http://purl.org/dc/dcmitype/"/>
    <ds:schemaRef ds:uri="http://www.w3.org/XML/1998/namespace"/>
    <ds:schemaRef ds:uri="http://schemas.microsoft.com/office/2006/documentManagement/types"/>
    <ds:schemaRef ds:uri="http://purl.org/dc/elements/1.1/"/>
    <ds:schemaRef ds:uri="cdcb85ac-afd7-43cf-b74a-cb9861251e2a"/>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301</TotalTime>
  <Words>1024</Words>
  <Application>Microsoft Office PowerPoint</Application>
  <PresentationFormat>Widescreen</PresentationFormat>
  <Paragraphs>94</Paragraphs>
  <Slides>17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Trebuchet MS</vt:lpstr>
      <vt:lpstr>Wingdings 3</vt:lpstr>
      <vt:lpstr>Facet</vt:lpstr>
      <vt:lpstr>Whitchurch Combined School</vt:lpstr>
      <vt:lpstr>PowerPoint Presentation</vt:lpstr>
      <vt:lpstr>PowerPoint Presentation</vt:lpstr>
      <vt:lpstr>What is Phonics?</vt:lpstr>
      <vt:lpstr>Why?</vt:lpstr>
      <vt:lpstr>How?</vt:lpstr>
      <vt:lpstr>Specifics...</vt:lpstr>
      <vt:lpstr>PowerPoint Presentation</vt:lpstr>
      <vt:lpstr>PowerPoint Presentation</vt:lpstr>
      <vt:lpstr>Tricky Words</vt:lpstr>
      <vt:lpstr>Should all words be spelt correctly? What if they choose the wrong spelling choice for a sound? </vt:lpstr>
      <vt:lpstr>PowerPoint Presentation</vt:lpstr>
      <vt:lpstr>PowerPoint Presentation</vt:lpstr>
      <vt:lpstr>Reading Books</vt:lpstr>
      <vt:lpstr>How can you support?</vt:lpstr>
      <vt:lpstr>Key Take Aways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Whitchurch Combined School</dc:title>
  <dc:creator>Tara Fowler</dc:creator>
  <cp:lastModifiedBy>Tara Fowler</cp:lastModifiedBy>
  <cp:revision>10</cp:revision>
  <cp:lastPrinted>2025-10-02T11:06:17Z</cp:lastPrinted>
  <dcterms:created xsi:type="dcterms:W3CDTF">2019-10-03T15:16:43Z</dcterms:created>
  <dcterms:modified xsi:type="dcterms:W3CDTF">2026-09-25T15:10:06Z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0x010100D26084FA6672164CB2258691B7935CBD</vt:lpwstr>
  </property>
  <property fmtid="{D5CDD505-2E9C-101B-9397-08002B2CF9AE}" pid="3" name="MediaServiceImageTags">
    <vt:lpwstr/>
  </property>
</Properties>
</file>